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activeX/activeX1.xml" ContentType="application/vnd.ms-office.activeX+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Lst>
  <p:notesMasterIdLst>
    <p:notesMasterId r:id="rId79"/>
  </p:notesMasterIdLst>
  <p:handoutMasterIdLst>
    <p:handoutMasterId r:id="rId80"/>
  </p:handoutMasterIdLst>
  <p:sldIdLst>
    <p:sldId id="345" r:id="rId4"/>
    <p:sldId id="346" r:id="rId5"/>
    <p:sldId id="347" r:id="rId6"/>
    <p:sldId id="348" r:id="rId7"/>
    <p:sldId id="349" r:id="rId8"/>
    <p:sldId id="350" r:id="rId9"/>
    <p:sldId id="351" r:id="rId10"/>
    <p:sldId id="354" r:id="rId11"/>
    <p:sldId id="352" r:id="rId12"/>
    <p:sldId id="355" r:id="rId13"/>
    <p:sldId id="353" r:id="rId14"/>
    <p:sldId id="356" r:id="rId15"/>
    <p:sldId id="357" r:id="rId16"/>
    <p:sldId id="358" r:id="rId17"/>
    <p:sldId id="359" r:id="rId18"/>
    <p:sldId id="360" r:id="rId19"/>
    <p:sldId id="361" r:id="rId20"/>
    <p:sldId id="362" r:id="rId21"/>
    <p:sldId id="363" r:id="rId22"/>
    <p:sldId id="364" r:id="rId23"/>
    <p:sldId id="365" r:id="rId24"/>
    <p:sldId id="368" r:id="rId25"/>
    <p:sldId id="367" r:id="rId26"/>
    <p:sldId id="387"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407" r:id="rId41"/>
    <p:sldId id="413" r:id="rId42"/>
    <p:sldId id="414" r:id="rId43"/>
    <p:sldId id="382" r:id="rId44"/>
    <p:sldId id="388" r:id="rId45"/>
    <p:sldId id="402" r:id="rId46"/>
    <p:sldId id="403" r:id="rId47"/>
    <p:sldId id="404" r:id="rId48"/>
    <p:sldId id="405" r:id="rId49"/>
    <p:sldId id="406" r:id="rId50"/>
    <p:sldId id="383" r:id="rId51"/>
    <p:sldId id="385" r:id="rId52"/>
    <p:sldId id="384" r:id="rId53"/>
    <p:sldId id="408" r:id="rId54"/>
    <p:sldId id="409" r:id="rId55"/>
    <p:sldId id="410" r:id="rId56"/>
    <p:sldId id="386" r:id="rId57"/>
    <p:sldId id="422" r:id="rId58"/>
    <p:sldId id="423" r:id="rId59"/>
    <p:sldId id="418" r:id="rId60"/>
    <p:sldId id="421" r:id="rId61"/>
    <p:sldId id="392" r:id="rId62"/>
    <p:sldId id="393" r:id="rId63"/>
    <p:sldId id="415" r:id="rId64"/>
    <p:sldId id="394" r:id="rId65"/>
    <p:sldId id="395" r:id="rId66"/>
    <p:sldId id="396" r:id="rId67"/>
    <p:sldId id="397" r:id="rId68"/>
    <p:sldId id="398" r:id="rId69"/>
    <p:sldId id="399" r:id="rId70"/>
    <p:sldId id="411" r:id="rId71"/>
    <p:sldId id="412" r:id="rId72"/>
    <p:sldId id="416" r:id="rId73"/>
    <p:sldId id="417" r:id="rId74"/>
    <p:sldId id="400" r:id="rId75"/>
    <p:sldId id="401" r:id="rId76"/>
    <p:sldId id="426" r:id="rId77"/>
    <p:sldId id="425" r:id="rId78"/>
  </p:sldIdLst>
  <p:sldSz cx="9144000" cy="6858000" type="screen4x3"/>
  <p:notesSz cx="6858000" cy="9144000"/>
  <p:defaultTextStyle>
    <a:defPPr>
      <a:defRPr lang="en-US"/>
    </a:defPPr>
    <a:lvl1pPr algn="l" rtl="0" fontAlgn="base">
      <a:spcBef>
        <a:spcPct val="0"/>
      </a:spcBef>
      <a:spcAft>
        <a:spcPct val="0"/>
      </a:spcAft>
      <a:defRPr sz="3000" kern="1200">
        <a:solidFill>
          <a:schemeClr val="tx1"/>
        </a:solidFill>
        <a:latin typeface="Times New Roman" pitchFamily="18" charset="0"/>
        <a:ea typeface="+mn-ea"/>
        <a:cs typeface="+mn-cs"/>
      </a:defRPr>
    </a:lvl1pPr>
    <a:lvl2pPr marL="457200" algn="l" rtl="0" fontAlgn="base">
      <a:spcBef>
        <a:spcPct val="0"/>
      </a:spcBef>
      <a:spcAft>
        <a:spcPct val="0"/>
      </a:spcAft>
      <a:defRPr sz="3000" kern="1200">
        <a:solidFill>
          <a:schemeClr val="tx1"/>
        </a:solidFill>
        <a:latin typeface="Times New Roman" pitchFamily="18" charset="0"/>
        <a:ea typeface="+mn-ea"/>
        <a:cs typeface="+mn-cs"/>
      </a:defRPr>
    </a:lvl2pPr>
    <a:lvl3pPr marL="914400" algn="l" rtl="0" fontAlgn="base">
      <a:spcBef>
        <a:spcPct val="0"/>
      </a:spcBef>
      <a:spcAft>
        <a:spcPct val="0"/>
      </a:spcAft>
      <a:defRPr sz="3000" kern="1200">
        <a:solidFill>
          <a:schemeClr val="tx1"/>
        </a:solidFill>
        <a:latin typeface="Times New Roman" pitchFamily="18" charset="0"/>
        <a:ea typeface="+mn-ea"/>
        <a:cs typeface="+mn-cs"/>
      </a:defRPr>
    </a:lvl3pPr>
    <a:lvl4pPr marL="1371600" algn="l" rtl="0" fontAlgn="base">
      <a:spcBef>
        <a:spcPct val="0"/>
      </a:spcBef>
      <a:spcAft>
        <a:spcPct val="0"/>
      </a:spcAft>
      <a:defRPr sz="3000" kern="1200">
        <a:solidFill>
          <a:schemeClr val="tx1"/>
        </a:solidFill>
        <a:latin typeface="Times New Roman" pitchFamily="18" charset="0"/>
        <a:ea typeface="+mn-ea"/>
        <a:cs typeface="+mn-cs"/>
      </a:defRPr>
    </a:lvl4pPr>
    <a:lvl5pPr marL="1828800" algn="l" rtl="0" fontAlgn="base">
      <a:spcBef>
        <a:spcPct val="0"/>
      </a:spcBef>
      <a:spcAft>
        <a:spcPct val="0"/>
      </a:spcAft>
      <a:defRPr sz="3000" kern="1200">
        <a:solidFill>
          <a:schemeClr val="tx1"/>
        </a:solidFill>
        <a:latin typeface="Times New Roman" pitchFamily="18" charset="0"/>
        <a:ea typeface="+mn-ea"/>
        <a:cs typeface="+mn-cs"/>
      </a:defRPr>
    </a:lvl5pPr>
    <a:lvl6pPr marL="2286000" algn="l" defTabSz="914400" rtl="0" eaLnBrk="1" latinLnBrk="0" hangingPunct="1">
      <a:defRPr sz="3000" kern="1200">
        <a:solidFill>
          <a:schemeClr val="tx1"/>
        </a:solidFill>
        <a:latin typeface="Times New Roman" pitchFamily="18" charset="0"/>
        <a:ea typeface="+mn-ea"/>
        <a:cs typeface="+mn-cs"/>
      </a:defRPr>
    </a:lvl6pPr>
    <a:lvl7pPr marL="2743200" algn="l" defTabSz="914400" rtl="0" eaLnBrk="1" latinLnBrk="0" hangingPunct="1">
      <a:defRPr sz="3000" kern="1200">
        <a:solidFill>
          <a:schemeClr val="tx1"/>
        </a:solidFill>
        <a:latin typeface="Times New Roman" pitchFamily="18" charset="0"/>
        <a:ea typeface="+mn-ea"/>
        <a:cs typeface="+mn-cs"/>
      </a:defRPr>
    </a:lvl7pPr>
    <a:lvl8pPr marL="3200400" algn="l" defTabSz="914400" rtl="0" eaLnBrk="1" latinLnBrk="0" hangingPunct="1">
      <a:defRPr sz="3000" kern="1200">
        <a:solidFill>
          <a:schemeClr val="tx1"/>
        </a:solidFill>
        <a:latin typeface="Times New Roman" pitchFamily="18" charset="0"/>
        <a:ea typeface="+mn-ea"/>
        <a:cs typeface="+mn-cs"/>
      </a:defRPr>
    </a:lvl8pPr>
    <a:lvl9pPr marL="3657600" algn="l" defTabSz="914400" rtl="0" eaLnBrk="1" latinLnBrk="0" hangingPunct="1">
      <a:defRPr sz="3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00"/>
    <a:srgbClr val="666633"/>
    <a:srgbClr val="CCCC00"/>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1" autoAdjust="0"/>
  </p:normalViewPr>
  <p:slideViewPr>
    <p:cSldViewPr>
      <p:cViewPr varScale="1">
        <p:scale>
          <a:sx n="101" d="100"/>
          <a:sy n="101"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5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5396"/>
  <ax:ocxPr ax:name="_cy" ax:value="17568"/>
  <ax:ocxPr ax:name="FlashVars" ax:value=""/>
  <ax:ocxPr ax:name="Movie" ax:value="C:\Documents and Settings\advmed\Desktop\PC_SWFs\Tornadoes.swf"/>
  <ax:ocxPr ax:name="Src" ax:value="C:\Documents and Settings\advmed\Desktop\PC_SWFs\Tornadoes.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E34BB9-0C05-48AA-89DB-521F179CD7FA}" type="slidenum">
              <a:rPr lang="en-US"/>
              <a:pPr>
                <a:defRPr/>
              </a:pPr>
              <a:t>‹#›</a:t>
            </a:fld>
            <a:endParaRPr lang="en-US"/>
          </a:p>
        </p:txBody>
      </p:sp>
    </p:spTree>
    <p:extLst>
      <p:ext uri="{BB962C8B-B14F-4D97-AF65-F5344CB8AC3E}">
        <p14:creationId xmlns:p14="http://schemas.microsoft.com/office/powerpoint/2010/main" xmlns="" val="403813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4C3087-5823-400A-AF7C-5D5D439A6979}" type="slidenum">
              <a:rPr lang="en-US"/>
              <a:pPr>
                <a:defRPr/>
              </a:pPr>
              <a:t>‹#›</a:t>
            </a:fld>
            <a:endParaRPr lang="en-US"/>
          </a:p>
        </p:txBody>
      </p:sp>
    </p:spTree>
    <p:extLst>
      <p:ext uri="{BB962C8B-B14F-4D97-AF65-F5344CB8AC3E}">
        <p14:creationId xmlns:p14="http://schemas.microsoft.com/office/powerpoint/2010/main" xmlns="" val="2187473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6516BE41-6E08-4566-BAA1-0D97E4758534}" type="slidenum">
              <a:rPr lang="en-US" sz="1200" smtClean="0"/>
              <a:pPr eaLnBrk="1" hangingPunct="1"/>
              <a:t>1</a:t>
            </a:fld>
            <a:endParaRPr 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CB2BC43E-889C-47F0-8AFD-078A00E16177}" type="slidenum">
              <a:rPr lang="en-US" sz="1200" smtClean="0"/>
              <a:pPr eaLnBrk="1" hangingPunct="1"/>
              <a:t>10</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2ED471FB-36B4-4480-A122-FEC15D187DC8}" type="slidenum">
              <a:rPr lang="en-US" sz="1200" smtClean="0"/>
              <a:pPr eaLnBrk="1" hangingPunct="1"/>
              <a:t>11</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400D7688-B623-4FEA-937E-EBEA3A60B850}" type="slidenum">
              <a:rPr lang="en-US" sz="1200" smtClean="0"/>
              <a:pPr eaLnBrk="1" hangingPunct="1"/>
              <a:t>12</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DC1D129-A200-45FF-BD60-6B75EDF1F93D}" type="slidenum">
              <a:rPr lang="en-US" sz="1200" smtClean="0"/>
              <a:pPr eaLnBrk="1" hangingPunct="1"/>
              <a:t>13</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175106B8-2E96-4CD2-8431-380D70CB7AB4}" type="slidenum">
              <a:rPr lang="en-US" sz="1200" smtClean="0"/>
              <a:pPr eaLnBrk="1" hangingPunct="1"/>
              <a:t>14</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0DEFB356-3DDA-451C-8497-4709A9913626}" type="slidenum">
              <a:rPr lang="en-US" sz="1200" smtClean="0"/>
              <a:pPr eaLnBrk="1" hangingPunct="1"/>
              <a:t>15</a:t>
            </a:fld>
            <a:endParaRPr 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35B29E62-7F4A-4D40-913A-B75A3D0A4449}" type="slidenum">
              <a:rPr lang="en-US" sz="1200" smtClean="0"/>
              <a:pPr eaLnBrk="1" hangingPunct="1"/>
              <a:t>16</a:t>
            </a:fld>
            <a:endParaRPr 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47375DAB-4324-4D86-85D8-B0D1D82C5531}" type="slidenum">
              <a:rPr lang="en-US" sz="1200" smtClean="0"/>
              <a:pPr eaLnBrk="1" hangingPunct="1"/>
              <a:t>17</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91421CD-5A1B-4A61-9B29-5C4D8CDE22A2}" type="slidenum">
              <a:rPr lang="en-US" sz="1200" smtClean="0"/>
              <a:pPr eaLnBrk="1" hangingPunct="1"/>
              <a:t>18</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A6144901-B9A7-4321-9BD1-48348C3B691F}" type="slidenum">
              <a:rPr lang="en-US" sz="1200" smtClean="0"/>
              <a:pPr eaLnBrk="1" hangingPunct="1"/>
              <a:t>19</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79D99E0B-1880-4899-8819-BB9B110F4C3E}" type="slidenum">
              <a:rPr lang="en-US" sz="1200" smtClean="0"/>
              <a:pPr eaLnBrk="1" hangingPunct="1"/>
              <a:t>2</a:t>
            </a:fld>
            <a:endParaRPr 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C28E22F4-36EF-46F5-9838-818A0FA98487}" type="slidenum">
              <a:rPr lang="en-US" sz="1200" smtClean="0"/>
              <a:pPr eaLnBrk="1" hangingPunct="1"/>
              <a:t>20</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C4A35B4-E7E0-4FD1-A773-1F3A22E0695E}" type="slidenum">
              <a:rPr lang="en-US" sz="1200" smtClean="0"/>
              <a:pPr eaLnBrk="1" hangingPunct="1"/>
              <a:t>21</a:t>
            </a:fld>
            <a:endParaRPr 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3DE4A5AE-6CF4-456C-ACF5-6465987A473D}" type="slidenum">
              <a:rPr lang="en-US" sz="1200" smtClean="0"/>
              <a:pPr eaLnBrk="1" hangingPunct="1"/>
              <a:t>22</a:t>
            </a:fld>
            <a:endParaRPr 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5478777-1BCE-41FD-8E64-CD92A39B4DDE}" type="slidenum">
              <a:rPr lang="en-US" sz="1200" smtClean="0"/>
              <a:pPr eaLnBrk="1" hangingPunct="1"/>
              <a:t>23</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1BC19DD9-D348-4A85-8A64-C6487E5B51E6}" type="slidenum">
              <a:rPr lang="en-US" sz="1200" smtClean="0"/>
              <a:pPr eaLnBrk="1" hangingPunct="1"/>
              <a:t>24</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F1DA6E77-3E9F-41AD-A9CD-477CCEF40529}" type="slidenum">
              <a:rPr lang="en-US" sz="1200" smtClean="0"/>
              <a:pPr eaLnBrk="1" hangingPunct="1"/>
              <a:t>25</a:t>
            </a:fld>
            <a:endParaRPr 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3C672EF-ED3E-4A0A-9F28-4507D7CCB60B}" type="slidenum">
              <a:rPr lang="en-US" sz="1200" smtClean="0"/>
              <a:pPr eaLnBrk="1" hangingPunct="1"/>
              <a:t>26</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E1276597-3D02-425F-90B0-BD69B858D4F8}" type="slidenum">
              <a:rPr lang="en-US" sz="1200" smtClean="0"/>
              <a:pPr eaLnBrk="1" hangingPunct="1"/>
              <a:t>27</a:t>
            </a:fld>
            <a:endParaRPr 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E3520606-B0EF-47E2-9729-F458B19C4642}" type="slidenum">
              <a:rPr lang="en-US" sz="1200" smtClean="0"/>
              <a:pPr eaLnBrk="1" hangingPunct="1"/>
              <a:t>28</a:t>
            </a:fld>
            <a:endParaRPr 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3D107D0C-4CE5-459E-A109-575AA19285C1}" type="slidenum">
              <a:rPr lang="en-US" sz="1200" smtClean="0"/>
              <a:pPr eaLnBrk="1" hangingPunct="1"/>
              <a:t>29</a:t>
            </a:fld>
            <a:endParaRPr 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CF8E06E1-7A08-4208-A97F-525B2267123F}" type="slidenum">
              <a:rPr lang="en-US" sz="1200" smtClean="0"/>
              <a:pPr eaLnBrk="1" hangingPunct="1"/>
              <a:t>3</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7BAB103E-2F2B-44BD-91BB-CDCD41766142}" type="slidenum">
              <a:rPr lang="en-US" sz="1200" smtClean="0"/>
              <a:pPr eaLnBrk="1" hangingPunct="1"/>
              <a:t>30</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EB45C5A1-A9AF-4F18-8ED8-14CEF6EA36E1}" type="slidenum">
              <a:rPr lang="en-US" sz="1200" smtClean="0"/>
              <a:pPr eaLnBrk="1" hangingPunct="1"/>
              <a:t>31</a:t>
            </a:fld>
            <a:endParaRPr 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F36833A-D467-4461-B6BF-C9553F656B17}" type="slidenum">
              <a:rPr lang="en-US" sz="1200" smtClean="0"/>
              <a:pPr eaLnBrk="1" hangingPunct="1"/>
              <a:t>32</a:t>
            </a:fld>
            <a:endParaRPr 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F7D34E9D-3EB9-4FD4-90D9-EDE88E345385}" type="slidenum">
              <a:rPr lang="en-US" sz="1200" smtClean="0"/>
              <a:pPr eaLnBrk="1" hangingPunct="1"/>
              <a:t>33</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4652BF2C-6ECC-435D-B656-489600FC11AC}" type="slidenum">
              <a:rPr lang="en-US" sz="1200" smtClean="0"/>
              <a:pPr eaLnBrk="1" hangingPunct="1"/>
              <a:t>34</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3E84236-8B2F-4A3F-8BE0-28141F38FDD0}" type="slidenum">
              <a:rPr lang="en-US" sz="1200" smtClean="0"/>
              <a:pPr eaLnBrk="1" hangingPunct="1"/>
              <a:t>35</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AA730DEC-0D1C-4801-9BF8-84B49021B621}" type="slidenum">
              <a:rPr lang="en-US" sz="1200" smtClean="0"/>
              <a:pPr eaLnBrk="1" hangingPunct="1"/>
              <a:t>36</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F4874B25-68C8-4DF0-8F39-93FA1AC0DBA2}" type="slidenum">
              <a:rPr lang="en-US" sz="1200" smtClean="0"/>
              <a:pPr eaLnBrk="1" hangingPunct="1"/>
              <a:t>37</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653889F-C512-44F5-B848-9619D0945C96}" type="slidenum">
              <a:rPr lang="en-US" sz="1200" smtClean="0"/>
              <a:pPr eaLnBrk="1" hangingPunct="1"/>
              <a:t>38</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C99B597-FCCF-4CD5-AFAA-5FF3D0E17125}" type="slidenum">
              <a:rPr lang="en-US" sz="1200" smtClean="0"/>
              <a:pPr eaLnBrk="1" hangingPunct="1"/>
              <a:t>39</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EA327D8A-9A49-452B-BDF0-6FDECB93E687}" type="slidenum">
              <a:rPr lang="en-US" sz="1200" smtClean="0"/>
              <a:pPr eaLnBrk="1" hangingPunct="1"/>
              <a:t>4</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449AF7A0-483B-45F3-BB09-2DEB35BB12D6}" type="slidenum">
              <a:rPr lang="en-US" sz="1200" smtClean="0"/>
              <a:pPr eaLnBrk="1" hangingPunct="1"/>
              <a:t>40</a:t>
            </a:fld>
            <a:endParaRPr 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347C3B0C-32C9-4AE5-BE4F-F7D795214ABB}" type="slidenum">
              <a:rPr lang="en-US" sz="1200" smtClean="0"/>
              <a:pPr eaLnBrk="1" hangingPunct="1"/>
              <a:t>41</a:t>
            </a:fld>
            <a:endParaRPr 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3330FB7-0585-409E-8A3E-56DF45F650CD}" type="slidenum">
              <a:rPr lang="en-US" sz="1200" smtClean="0"/>
              <a:pPr eaLnBrk="1" hangingPunct="1"/>
              <a:t>42</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A245B688-72B3-4DF6-B20B-D84796614435}" type="slidenum">
              <a:rPr lang="en-US" sz="1200" smtClean="0"/>
              <a:pPr eaLnBrk="1" hangingPunct="1"/>
              <a:t>43</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2486C8A3-261F-462C-B0E6-3813ED4C176F}" type="slidenum">
              <a:rPr lang="en-US" sz="1200" smtClean="0"/>
              <a:pPr eaLnBrk="1" hangingPunct="1"/>
              <a:t>44</a:t>
            </a:fld>
            <a:endParaRPr 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ADB58DE8-A759-4781-9A59-E0063A9EF96D}" type="slidenum">
              <a:rPr lang="en-US" sz="1200" smtClean="0"/>
              <a:pPr eaLnBrk="1" hangingPunct="1"/>
              <a:t>45</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5D048F6C-7D5C-4DE9-B07B-BF520629637C}" type="slidenum">
              <a:rPr lang="en-US" sz="1200" smtClean="0"/>
              <a:pPr eaLnBrk="1" hangingPunct="1"/>
              <a:t>46</a:t>
            </a:fld>
            <a:endParaRPr 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6B6240DC-C65A-40F1-867D-D41B97606F89}" type="slidenum">
              <a:rPr lang="en-US" sz="1200" smtClean="0"/>
              <a:pPr eaLnBrk="1" hangingPunct="1"/>
              <a:t>47</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75D64DDE-5C7C-4703-8E1B-36119E8B52B6}" type="slidenum">
              <a:rPr lang="en-US" sz="1200" smtClean="0"/>
              <a:pPr eaLnBrk="1" hangingPunct="1"/>
              <a:t>48</a:t>
            </a:fld>
            <a:endParaRPr 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953EF0D-BE7B-444B-8186-3668DE311CC5}" type="slidenum">
              <a:rPr lang="en-US" sz="1200" smtClean="0"/>
              <a:pPr eaLnBrk="1" hangingPunct="1"/>
              <a:t>49</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7E0FFE8B-8BC3-4DAF-8560-F1CA0E916931}" type="slidenum">
              <a:rPr lang="en-US" sz="1200" smtClean="0"/>
              <a:pPr eaLnBrk="1" hangingPunct="1"/>
              <a:t>5</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29F9E31C-AC01-4841-B522-02C8091DA41B}" type="slidenum">
              <a:rPr lang="en-US" sz="1200" smtClean="0"/>
              <a:pPr eaLnBrk="1" hangingPunct="1"/>
              <a:t>50</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800" smtClean="0">
                <a:solidFill>
                  <a:srgbClr val="FF0000"/>
                </a:solidFill>
              </a:rPr>
              <a:t>To view this animation, click “View” and then “Slide Show” on the top navigation bar.</a:t>
            </a: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69103161-807C-4E08-99A5-AB59E9647001}" type="slidenum">
              <a:rPr lang="en-US" sz="1200" smtClean="0"/>
              <a:pPr eaLnBrk="1" hangingPunct="1"/>
              <a:t>51</a:t>
            </a:fld>
            <a:endParaRPr 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44467D76-9C96-4F81-B181-1324F2FDCA94}" type="slidenum">
              <a:rPr lang="en-US" sz="1200" smtClean="0"/>
              <a:pPr eaLnBrk="1" hangingPunct="1"/>
              <a:t>52</a:t>
            </a:fld>
            <a:endParaRPr 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E0D35493-2C26-432A-9558-45827CD08274}" type="slidenum">
              <a:rPr lang="en-US" sz="1200" smtClean="0"/>
              <a:pPr eaLnBrk="1" hangingPunct="1"/>
              <a:t>53</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BFF36AC-C52E-4985-BAFA-FB214EB4EE24}" type="slidenum">
              <a:rPr lang="en-US" sz="1200" smtClean="0"/>
              <a:pPr eaLnBrk="1" hangingPunct="1"/>
              <a:t>54</a:t>
            </a:fld>
            <a:endParaRPr 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F6E5B7AB-1191-4BFA-BE8E-EBE5565AEB89}" type="slidenum">
              <a:rPr lang="en-US" sz="1200" smtClean="0"/>
              <a:pPr eaLnBrk="1" hangingPunct="1"/>
              <a:t>55</a:t>
            </a:fld>
            <a:endParaRPr 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864A3C01-753C-4353-B40C-339B8938FE38}" type="slidenum">
              <a:rPr lang="en-US" sz="1200" smtClean="0"/>
              <a:pPr eaLnBrk="1" hangingPunct="1"/>
              <a:t>56</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864A3C01-753C-4353-B40C-339B8938FE38}" type="slidenum">
              <a:rPr lang="en-US" sz="1200" smtClean="0"/>
              <a:pPr eaLnBrk="1" hangingPunct="1"/>
              <a:t>57</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F6E5B7AB-1191-4BFA-BE8E-EBE5565AEB89}" type="slidenum">
              <a:rPr lang="en-US" sz="1200" smtClean="0"/>
              <a:pPr eaLnBrk="1" hangingPunct="1"/>
              <a:t>58</a:t>
            </a:fld>
            <a:endParaRPr 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90300C0-28CA-40DC-8A1E-10C2A8E5C2F5}" type="slidenum">
              <a:rPr lang="en-US" sz="1200" smtClean="0"/>
              <a:pPr eaLnBrk="1" hangingPunct="1"/>
              <a:t>59</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683A2BC4-CE3C-49CD-933C-62D4F81BDE96}" type="slidenum">
              <a:rPr lang="en-US" sz="1200" smtClean="0"/>
              <a:pPr eaLnBrk="1" hangingPunct="1"/>
              <a:t>6</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0E2DD45-38E4-4DA5-8B1D-FD43D6AAE08B}" type="slidenum">
              <a:rPr lang="en-US" sz="1200" smtClean="0"/>
              <a:pPr eaLnBrk="1" hangingPunct="1"/>
              <a:t>60</a:t>
            </a:fld>
            <a:endParaRPr 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CCF1BB31-7393-40D0-B594-E8290A05715B}" type="slidenum">
              <a:rPr lang="en-US" sz="1200" smtClean="0"/>
              <a:pPr eaLnBrk="1" hangingPunct="1"/>
              <a:t>62</a:t>
            </a:fld>
            <a:endParaRPr 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81CA863A-5596-4E82-B889-428C4C64305F}" type="slidenum">
              <a:rPr lang="en-US" sz="1200" smtClean="0"/>
              <a:pPr eaLnBrk="1" hangingPunct="1"/>
              <a:t>63</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58160795-3A1C-40C2-8ECE-CD1A159DEE21}" type="slidenum">
              <a:rPr lang="en-US" sz="1200" smtClean="0"/>
              <a:pPr eaLnBrk="1" hangingPunct="1"/>
              <a:t>64</a:t>
            </a:fld>
            <a:endParaRPr 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2E4A5CB9-1CB2-48B3-8B11-71524E7682A3}" type="slidenum">
              <a:rPr lang="en-US" sz="1200" smtClean="0"/>
              <a:pPr eaLnBrk="1" hangingPunct="1"/>
              <a:t>65</a:t>
            </a:fld>
            <a:endParaRPr 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1477866-1B81-4291-BC0D-176841A0841B}" type="slidenum">
              <a:rPr lang="en-US" sz="1200" smtClean="0"/>
              <a:pPr eaLnBrk="1" hangingPunct="1"/>
              <a:t>66</a:t>
            </a:fld>
            <a:endParaRPr 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80C0E2A9-391B-4A1D-8ECE-D2EEA558136B}" type="slidenum">
              <a:rPr lang="en-US" sz="1200" smtClean="0"/>
              <a:pPr eaLnBrk="1" hangingPunct="1"/>
              <a:t>67</a:t>
            </a:fld>
            <a:endParaRPr 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7E15F49C-644E-4D76-811F-3AA7702D2EA9}" type="slidenum">
              <a:rPr lang="en-US" sz="1200" smtClean="0"/>
              <a:pPr eaLnBrk="1" hangingPunct="1"/>
              <a:t>68</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A4ECAD86-1854-4420-A5FB-21D8E8886970}" type="slidenum">
              <a:rPr lang="en-US" sz="1200" smtClean="0"/>
              <a:pPr eaLnBrk="1" hangingPunct="1"/>
              <a:t>69</a:t>
            </a:fld>
            <a:endParaRPr 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9311C91B-4FB7-4A0C-A5D8-F9CA5ECFFD52}" type="slidenum">
              <a:rPr lang="en-US" sz="1200" smtClean="0"/>
              <a:pPr eaLnBrk="1" hangingPunct="1"/>
              <a:t>72</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BF96F9A0-1A2B-4D96-AA7C-80694769C54C}" type="slidenum">
              <a:rPr lang="en-US" sz="1200" smtClean="0"/>
              <a:pPr eaLnBrk="1" hangingPunct="1"/>
              <a:t>7</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C5C01242-8C86-4C6F-BD5E-9633772D77BC}" type="slidenum">
              <a:rPr lang="en-US" sz="1200" smtClean="0"/>
              <a:pPr eaLnBrk="1" hangingPunct="1"/>
              <a:t>73</a:t>
            </a:fld>
            <a:endParaRPr 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70756E6-12CD-46AF-BC60-333D85837769}" type="slidenum">
              <a:rPr lang="en-US" sz="1200" smtClean="0"/>
              <a:pPr eaLnBrk="1" hangingPunct="1"/>
              <a:t>74</a:t>
            </a:fld>
            <a:endParaRPr 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D70756E6-12CD-46AF-BC60-333D85837769}" type="slidenum">
              <a:rPr lang="en-US" sz="1200" smtClean="0"/>
              <a:pPr eaLnBrk="1" hangingPunct="1"/>
              <a:t>75</a:t>
            </a:fld>
            <a:endParaRPr 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17FC8C9C-96B9-4532-8894-6F352976AC98}" type="slidenum">
              <a:rPr lang="en-US" sz="1200" smtClean="0"/>
              <a:pPr eaLnBrk="1" hangingPunct="1"/>
              <a:t>8</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defRPr>
            </a:lvl1pPr>
            <a:lvl2pPr marL="742950" indent="-285750" eaLnBrk="0" hangingPunct="0">
              <a:defRPr sz="3000">
                <a:solidFill>
                  <a:schemeClr val="tx1"/>
                </a:solidFill>
                <a:latin typeface="Times New Roman" pitchFamily="18" charset="0"/>
              </a:defRPr>
            </a:lvl2pPr>
            <a:lvl3pPr marL="1143000" indent="-228600" eaLnBrk="0" hangingPunct="0">
              <a:defRPr sz="3000">
                <a:solidFill>
                  <a:schemeClr val="tx1"/>
                </a:solidFill>
                <a:latin typeface="Times New Roman" pitchFamily="18" charset="0"/>
              </a:defRPr>
            </a:lvl3pPr>
            <a:lvl4pPr marL="1600200" indent="-228600" eaLnBrk="0" hangingPunct="0">
              <a:defRPr sz="3000">
                <a:solidFill>
                  <a:schemeClr val="tx1"/>
                </a:solidFill>
                <a:latin typeface="Times New Roman" pitchFamily="18" charset="0"/>
              </a:defRPr>
            </a:lvl4pPr>
            <a:lvl5pPr marL="2057400" indent="-228600" eaLnBrk="0" hangingPunct="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eaLnBrk="1" hangingPunct="1"/>
            <a:fld id="{30205DB5-C45C-467A-B96A-EE8B74B8776D}" type="slidenum">
              <a:rPr lang="en-US" sz="1200" smtClean="0"/>
              <a:pPr eaLnBrk="1" hangingPunct="1"/>
              <a:t>9</a:t>
            </a:fld>
            <a:endParaRPr 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971800" y="2667000"/>
            <a:ext cx="6019800" cy="838200"/>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5" name="Rectangle 3"/>
          <p:cNvSpPr>
            <a:spLocks noChangeArrowheads="1"/>
          </p:cNvSpPr>
          <p:nvPr userDrawn="1"/>
        </p:nvSpPr>
        <p:spPr bwMode="auto">
          <a:xfrm>
            <a:off x="2971800" y="4267200"/>
            <a:ext cx="6019800" cy="609600"/>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87396" name="Rectangle 4"/>
          <p:cNvSpPr>
            <a:spLocks noGrp="1" noChangeArrowheads="1"/>
          </p:cNvSpPr>
          <p:nvPr>
            <p:ph type="subTitle" idx="1"/>
          </p:nvPr>
        </p:nvSpPr>
        <p:spPr>
          <a:xfrm>
            <a:off x="2971800" y="4267200"/>
            <a:ext cx="6019800" cy="609600"/>
          </a:xfrm>
        </p:spPr>
        <p:txBody>
          <a:bodyPr/>
          <a:lstStyle>
            <a:lvl1pPr marL="0" indent="0">
              <a:buFont typeface="Wingdings" pitchFamily="2" charset="2"/>
              <a:buNone/>
              <a:defRPr sz="3400" i="1"/>
            </a:lvl1pPr>
          </a:lstStyle>
          <a:p>
            <a:r>
              <a:rPr lang="en-US"/>
              <a:t>Click to edit Master subtitle style</a:t>
            </a:r>
          </a:p>
        </p:txBody>
      </p:sp>
      <p:sp>
        <p:nvSpPr>
          <p:cNvPr id="187397" name="Rectangle 5"/>
          <p:cNvSpPr>
            <a:spLocks noGrp="1" noChangeArrowheads="1"/>
          </p:cNvSpPr>
          <p:nvPr>
            <p:ph type="ctrTitle"/>
          </p:nvPr>
        </p:nvSpPr>
        <p:spPr>
          <a:xfrm>
            <a:off x="2971800" y="2667000"/>
            <a:ext cx="6019800" cy="838200"/>
          </a:xfrm>
        </p:spPr>
        <p:txBody>
          <a:bodyPr/>
          <a:lstStyle>
            <a:lvl1pPr>
              <a:defRPr sz="5000" b="0" i="0"/>
            </a:lvl1pPr>
          </a:lstStyle>
          <a:p>
            <a:r>
              <a:rPr lang="en-US"/>
              <a:t>Click to edit Master title style</a:t>
            </a:r>
          </a:p>
        </p:txBody>
      </p:sp>
    </p:spTree>
    <p:extLst>
      <p:ext uri="{BB962C8B-B14F-4D97-AF65-F5344CB8AC3E}">
        <p14:creationId xmlns:p14="http://schemas.microsoft.com/office/powerpoint/2010/main" xmlns="" val="702319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438500"/>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4975258"/>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0D0219-1DF8-443E-A628-6B588226FD08}" type="slidenum">
              <a:rPr lang="en-US"/>
              <a:pPr>
                <a:defRPr/>
              </a:pPr>
              <a:t>‹#›</a:t>
            </a:fld>
            <a:endParaRPr lang="en-US"/>
          </a:p>
        </p:txBody>
      </p:sp>
    </p:spTree>
    <p:extLst>
      <p:ext uri="{BB962C8B-B14F-4D97-AF65-F5344CB8AC3E}">
        <p14:creationId xmlns:p14="http://schemas.microsoft.com/office/powerpoint/2010/main" xmlns="" val="304778300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BB650-1C6F-443C-9725-4CB4521EBD6D}" type="slidenum">
              <a:rPr lang="en-US"/>
              <a:pPr>
                <a:defRPr/>
              </a:pPr>
              <a:t>‹#›</a:t>
            </a:fld>
            <a:endParaRPr lang="en-US"/>
          </a:p>
        </p:txBody>
      </p:sp>
    </p:spTree>
    <p:extLst>
      <p:ext uri="{BB962C8B-B14F-4D97-AF65-F5344CB8AC3E}">
        <p14:creationId xmlns:p14="http://schemas.microsoft.com/office/powerpoint/2010/main" xmlns="" val="143192337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680DD-8F7F-44F8-B66D-8ABB803A53D7}" type="slidenum">
              <a:rPr lang="en-US"/>
              <a:pPr>
                <a:defRPr/>
              </a:pPr>
              <a:t>‹#›</a:t>
            </a:fld>
            <a:endParaRPr lang="en-US"/>
          </a:p>
        </p:txBody>
      </p:sp>
    </p:spTree>
    <p:extLst>
      <p:ext uri="{BB962C8B-B14F-4D97-AF65-F5344CB8AC3E}">
        <p14:creationId xmlns:p14="http://schemas.microsoft.com/office/powerpoint/2010/main" xmlns="" val="74908607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BFEF8-DAEA-49D5-95DC-3D1B7FB71893}" type="slidenum">
              <a:rPr lang="en-US"/>
              <a:pPr>
                <a:defRPr/>
              </a:pPr>
              <a:t>‹#›</a:t>
            </a:fld>
            <a:endParaRPr lang="en-US"/>
          </a:p>
        </p:txBody>
      </p:sp>
    </p:spTree>
    <p:extLst>
      <p:ext uri="{BB962C8B-B14F-4D97-AF65-F5344CB8AC3E}">
        <p14:creationId xmlns:p14="http://schemas.microsoft.com/office/powerpoint/2010/main" xmlns="" val="3980834795"/>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962924-397D-46C0-BB88-9159536C4C01}" type="slidenum">
              <a:rPr lang="en-US"/>
              <a:pPr>
                <a:defRPr/>
              </a:pPr>
              <a:t>‹#›</a:t>
            </a:fld>
            <a:endParaRPr lang="en-US"/>
          </a:p>
        </p:txBody>
      </p:sp>
    </p:spTree>
    <p:extLst>
      <p:ext uri="{BB962C8B-B14F-4D97-AF65-F5344CB8AC3E}">
        <p14:creationId xmlns:p14="http://schemas.microsoft.com/office/powerpoint/2010/main" xmlns="" val="30438537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51FDB4-70A9-4CDC-8DE9-ECF59BEECE2D}" type="slidenum">
              <a:rPr lang="en-US"/>
              <a:pPr>
                <a:defRPr/>
              </a:pPr>
              <a:t>‹#›</a:t>
            </a:fld>
            <a:endParaRPr lang="en-US"/>
          </a:p>
        </p:txBody>
      </p:sp>
    </p:spTree>
    <p:extLst>
      <p:ext uri="{BB962C8B-B14F-4D97-AF65-F5344CB8AC3E}">
        <p14:creationId xmlns:p14="http://schemas.microsoft.com/office/powerpoint/2010/main" xmlns="" val="50377613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DDDA5A-D4D8-472D-873C-7142801447E0}" type="slidenum">
              <a:rPr lang="en-US"/>
              <a:pPr>
                <a:defRPr/>
              </a:pPr>
              <a:t>‹#›</a:t>
            </a:fld>
            <a:endParaRPr lang="en-US"/>
          </a:p>
        </p:txBody>
      </p:sp>
    </p:spTree>
    <p:extLst>
      <p:ext uri="{BB962C8B-B14F-4D97-AF65-F5344CB8AC3E}">
        <p14:creationId xmlns:p14="http://schemas.microsoft.com/office/powerpoint/2010/main" xmlns="" val="129163821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63839-345C-4EBB-9BC6-AAA514005432}" type="slidenum">
              <a:rPr lang="en-US"/>
              <a:pPr>
                <a:defRPr/>
              </a:pPr>
              <a:t>‹#›</a:t>
            </a:fld>
            <a:endParaRPr lang="en-US"/>
          </a:p>
        </p:txBody>
      </p:sp>
    </p:spTree>
    <p:extLst>
      <p:ext uri="{BB962C8B-B14F-4D97-AF65-F5344CB8AC3E}">
        <p14:creationId xmlns:p14="http://schemas.microsoft.com/office/powerpoint/2010/main" xmlns="" val="22944636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01695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84A16-7DF0-463F-98EF-F481B1F4ACA8}" type="slidenum">
              <a:rPr lang="en-US"/>
              <a:pPr>
                <a:defRPr/>
              </a:pPr>
              <a:t>‹#›</a:t>
            </a:fld>
            <a:endParaRPr lang="en-US"/>
          </a:p>
        </p:txBody>
      </p:sp>
    </p:spTree>
    <p:extLst>
      <p:ext uri="{BB962C8B-B14F-4D97-AF65-F5344CB8AC3E}">
        <p14:creationId xmlns:p14="http://schemas.microsoft.com/office/powerpoint/2010/main" xmlns="" val="315668907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C0B2B-94B7-433C-A6D4-8F3A067CF834}" type="slidenum">
              <a:rPr lang="en-US"/>
              <a:pPr>
                <a:defRPr/>
              </a:pPr>
              <a:t>‹#›</a:t>
            </a:fld>
            <a:endParaRPr lang="en-US"/>
          </a:p>
        </p:txBody>
      </p:sp>
    </p:spTree>
    <p:extLst>
      <p:ext uri="{BB962C8B-B14F-4D97-AF65-F5344CB8AC3E}">
        <p14:creationId xmlns:p14="http://schemas.microsoft.com/office/powerpoint/2010/main" xmlns="" val="1887573624"/>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4FFD-B449-42B5-87D4-96A6ADCDF924}" type="slidenum">
              <a:rPr lang="en-US"/>
              <a:pPr>
                <a:defRPr/>
              </a:pPr>
              <a:t>‹#›</a:t>
            </a:fld>
            <a:endParaRPr lang="en-US"/>
          </a:p>
        </p:txBody>
      </p:sp>
    </p:spTree>
    <p:extLst>
      <p:ext uri="{BB962C8B-B14F-4D97-AF65-F5344CB8AC3E}">
        <p14:creationId xmlns:p14="http://schemas.microsoft.com/office/powerpoint/2010/main" xmlns="" val="3833849659"/>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46649-360C-4342-8C3E-640EE596F525}" type="slidenum">
              <a:rPr lang="en-US"/>
              <a:pPr>
                <a:defRPr/>
              </a:pPr>
              <a:t>‹#›</a:t>
            </a:fld>
            <a:endParaRPr lang="en-US"/>
          </a:p>
        </p:txBody>
      </p:sp>
    </p:spTree>
    <p:extLst>
      <p:ext uri="{BB962C8B-B14F-4D97-AF65-F5344CB8AC3E}">
        <p14:creationId xmlns:p14="http://schemas.microsoft.com/office/powerpoint/2010/main" xmlns="" val="16089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A9697-1E88-4708-BA15-252527A7101F}" type="slidenum">
              <a:rPr lang="en-US"/>
              <a:pPr>
                <a:defRPr/>
              </a:pPr>
              <a:t>‹#›</a:t>
            </a:fld>
            <a:endParaRPr lang="en-US"/>
          </a:p>
        </p:txBody>
      </p:sp>
    </p:spTree>
    <p:extLst>
      <p:ext uri="{BB962C8B-B14F-4D97-AF65-F5344CB8AC3E}">
        <p14:creationId xmlns:p14="http://schemas.microsoft.com/office/powerpoint/2010/main" xmlns="" val="119513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B717D3-3987-4A84-A57B-27E0B84CEF7E}" type="slidenum">
              <a:rPr lang="en-US"/>
              <a:pPr>
                <a:defRPr/>
              </a:pPr>
              <a:t>‹#›</a:t>
            </a:fld>
            <a:endParaRPr lang="en-US"/>
          </a:p>
        </p:txBody>
      </p:sp>
    </p:spTree>
    <p:extLst>
      <p:ext uri="{BB962C8B-B14F-4D97-AF65-F5344CB8AC3E}">
        <p14:creationId xmlns:p14="http://schemas.microsoft.com/office/powerpoint/2010/main" xmlns="" val="4062807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39302-C63C-4AB1-A65E-71117A11A9E3}" type="slidenum">
              <a:rPr lang="en-US"/>
              <a:pPr>
                <a:defRPr/>
              </a:pPr>
              <a:t>‹#›</a:t>
            </a:fld>
            <a:endParaRPr lang="en-US"/>
          </a:p>
        </p:txBody>
      </p:sp>
    </p:spTree>
    <p:extLst>
      <p:ext uri="{BB962C8B-B14F-4D97-AF65-F5344CB8AC3E}">
        <p14:creationId xmlns:p14="http://schemas.microsoft.com/office/powerpoint/2010/main" xmlns="" val="903742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4F7848-A479-485F-A281-482555A8E550}" type="slidenum">
              <a:rPr lang="en-US"/>
              <a:pPr>
                <a:defRPr/>
              </a:pPr>
              <a:t>‹#›</a:t>
            </a:fld>
            <a:endParaRPr lang="en-US"/>
          </a:p>
        </p:txBody>
      </p:sp>
    </p:spTree>
    <p:extLst>
      <p:ext uri="{BB962C8B-B14F-4D97-AF65-F5344CB8AC3E}">
        <p14:creationId xmlns:p14="http://schemas.microsoft.com/office/powerpoint/2010/main" xmlns="" val="965632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BA6ECF-4EE7-4750-9056-0D3CFB160DFD}" type="slidenum">
              <a:rPr lang="en-US"/>
              <a:pPr>
                <a:defRPr/>
              </a:pPr>
              <a:t>‹#›</a:t>
            </a:fld>
            <a:endParaRPr lang="en-US"/>
          </a:p>
        </p:txBody>
      </p:sp>
    </p:spTree>
    <p:extLst>
      <p:ext uri="{BB962C8B-B14F-4D97-AF65-F5344CB8AC3E}">
        <p14:creationId xmlns:p14="http://schemas.microsoft.com/office/powerpoint/2010/main" xmlns="" val="723958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FD00D5-2477-4F66-BD11-1D00244EE262}" type="slidenum">
              <a:rPr lang="en-US"/>
              <a:pPr>
                <a:defRPr/>
              </a:pPr>
              <a:t>‹#›</a:t>
            </a:fld>
            <a:endParaRPr lang="en-US"/>
          </a:p>
        </p:txBody>
      </p:sp>
    </p:spTree>
    <p:extLst>
      <p:ext uri="{BB962C8B-B14F-4D97-AF65-F5344CB8AC3E}">
        <p14:creationId xmlns:p14="http://schemas.microsoft.com/office/powerpoint/2010/main" xmlns="" val="100474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58591367"/>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4B2EA0-F597-4309-B1B5-6F799468084E}" type="slidenum">
              <a:rPr lang="en-US"/>
              <a:pPr>
                <a:defRPr/>
              </a:pPr>
              <a:t>‹#›</a:t>
            </a:fld>
            <a:endParaRPr lang="en-US"/>
          </a:p>
        </p:txBody>
      </p:sp>
    </p:spTree>
    <p:extLst>
      <p:ext uri="{BB962C8B-B14F-4D97-AF65-F5344CB8AC3E}">
        <p14:creationId xmlns:p14="http://schemas.microsoft.com/office/powerpoint/2010/main" xmlns="" val="35713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B5D8F5-430B-417E-9482-ACD88D7D4DA1}" type="slidenum">
              <a:rPr lang="en-US"/>
              <a:pPr>
                <a:defRPr/>
              </a:pPr>
              <a:t>‹#›</a:t>
            </a:fld>
            <a:endParaRPr lang="en-US"/>
          </a:p>
        </p:txBody>
      </p:sp>
    </p:spTree>
    <p:extLst>
      <p:ext uri="{BB962C8B-B14F-4D97-AF65-F5344CB8AC3E}">
        <p14:creationId xmlns:p14="http://schemas.microsoft.com/office/powerpoint/2010/main" xmlns="" val="1262263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CA7AD-461A-4B4F-8BE9-2EB87C3D288F}" type="slidenum">
              <a:rPr lang="en-US"/>
              <a:pPr>
                <a:defRPr/>
              </a:pPr>
              <a:t>‹#›</a:t>
            </a:fld>
            <a:endParaRPr lang="en-US"/>
          </a:p>
        </p:txBody>
      </p:sp>
    </p:spTree>
    <p:extLst>
      <p:ext uri="{BB962C8B-B14F-4D97-AF65-F5344CB8AC3E}">
        <p14:creationId xmlns:p14="http://schemas.microsoft.com/office/powerpoint/2010/main" xmlns="" val="4043768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66539-892F-4FBD-B7C0-22433A903171}" type="slidenum">
              <a:rPr lang="en-US"/>
              <a:pPr>
                <a:defRPr/>
              </a:pPr>
              <a:t>‹#›</a:t>
            </a:fld>
            <a:endParaRPr lang="en-US"/>
          </a:p>
        </p:txBody>
      </p:sp>
    </p:spTree>
    <p:extLst>
      <p:ext uri="{BB962C8B-B14F-4D97-AF65-F5344CB8AC3E}">
        <p14:creationId xmlns:p14="http://schemas.microsoft.com/office/powerpoint/2010/main" xmlns="" val="283935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5364365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7499680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2248172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586501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9286991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03261967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ChangeArrowheads="1"/>
          </p:cNvSpPr>
          <p:nvPr userDrawn="1"/>
        </p:nvSpPr>
        <p:spPr bwMode="auto">
          <a:xfrm>
            <a:off x="457200" y="1981200"/>
            <a:ext cx="8229600" cy="4419600"/>
          </a:xfrm>
          <a:prstGeom prst="rect">
            <a:avLst/>
          </a:prstGeom>
          <a:solidFill>
            <a:schemeClr val="bg1">
              <a:alpha val="39999"/>
            </a:schemeClr>
          </a:solidFill>
          <a:ln w="9525">
            <a:noFill/>
            <a:miter lim="800000"/>
            <a:headEnd/>
            <a:tailEnd/>
          </a:ln>
          <a:effectLst/>
        </p:spPr>
        <p:txBody>
          <a:bodyPr wrap="none" anchor="ctr"/>
          <a:lstStyle/>
          <a:p>
            <a:pPr>
              <a:defRPr/>
            </a:pPr>
            <a:endParaRPr lang="en-US"/>
          </a:p>
        </p:txBody>
      </p:sp>
      <p:sp>
        <p:nvSpPr>
          <p:cNvPr id="186371" name="Rectangle 3"/>
          <p:cNvSpPr>
            <a:spLocks noChangeArrowheads="1"/>
          </p:cNvSpPr>
          <p:nvPr userDrawn="1"/>
        </p:nvSpPr>
        <p:spPr bwMode="auto">
          <a:xfrm>
            <a:off x="457200" y="457200"/>
            <a:ext cx="8229600" cy="1371600"/>
          </a:xfrm>
          <a:prstGeom prst="rect">
            <a:avLst/>
          </a:prstGeom>
          <a:solidFill>
            <a:schemeClr val="bg1">
              <a:alpha val="39999"/>
            </a:schemeClr>
          </a:solidFill>
          <a:ln w="9525">
            <a:noFill/>
            <a:miter lim="800000"/>
            <a:headEnd/>
            <a:tailEnd/>
          </a:ln>
          <a:effectLst/>
        </p:spPr>
        <p:txBody>
          <a:bodyPr wrap="none" anchor="ctr"/>
          <a:lstStyle/>
          <a:p>
            <a:pPr>
              <a:defRPr/>
            </a:pPr>
            <a:endParaRPr lang="en-US"/>
          </a:p>
        </p:txBody>
      </p:sp>
      <p:sp>
        <p:nvSpPr>
          <p:cNvPr id="186372" name="Rectangle 4"/>
          <p:cNvSpPr>
            <a:spLocks noChangeArrowheads="1"/>
          </p:cNvSpPr>
          <p:nvPr userDrawn="1"/>
        </p:nvSpPr>
        <p:spPr bwMode="auto">
          <a:xfrm>
            <a:off x="152400" y="152400"/>
            <a:ext cx="8839200" cy="6553200"/>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86373" name="Rectangle 5"/>
          <p:cNvSpPr>
            <a:spLocks noChangeArrowheads="1"/>
          </p:cNvSpPr>
          <p:nvPr userDrawn="1"/>
        </p:nvSpPr>
        <p:spPr bwMode="auto">
          <a:xfrm>
            <a:off x="304800" y="304800"/>
            <a:ext cx="8534400" cy="6248400"/>
          </a:xfrm>
          <a:prstGeom prst="rect">
            <a:avLst/>
          </a:prstGeom>
          <a:solidFill>
            <a:schemeClr val="bg1">
              <a:alpha val="20000"/>
            </a:schemeClr>
          </a:solidFill>
          <a:ln w="9525">
            <a:noFill/>
            <a:miter lim="800000"/>
            <a:headEnd/>
            <a:tailEnd/>
          </a:ln>
          <a:effectLst/>
        </p:spPr>
        <p:txBody>
          <a:bodyPr wrap="none" anchor="ctr"/>
          <a:lstStyle/>
          <a:p>
            <a:pPr>
              <a:defRPr/>
            </a:pPr>
            <a:endParaRPr lang="en-US"/>
          </a:p>
        </p:txBody>
      </p:sp>
      <p:sp>
        <p:nvSpPr>
          <p:cNvPr id="186374" name="Rectangle 6"/>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6375" name="Rectangle 7"/>
          <p:cNvSpPr>
            <a:spLocks noGrp="1" noChangeArrowheads="1"/>
          </p:cNvSpPr>
          <p:nvPr>
            <p:ph type="body" idx="1"/>
          </p:nvPr>
        </p:nvSpPr>
        <p:spPr bwMode="auto">
          <a:xfrm>
            <a:off x="457200" y="1981200"/>
            <a:ext cx="8229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0"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fade thruBlk="1"/>
  </p:transition>
  <p:txStyles>
    <p:titleStyle>
      <a:lvl1pPr algn="l" rtl="0" eaLnBrk="0" fontAlgn="base" hangingPunct="0">
        <a:spcBef>
          <a:spcPct val="0"/>
        </a:spcBef>
        <a:spcAft>
          <a:spcPct val="0"/>
        </a:spcAft>
        <a:defRPr sz="4400" b="1" i="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2pPr>
      <a:lvl3pPr algn="l" rtl="0" eaLnBrk="0" fontAlgn="base" hangingPunct="0">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3pPr>
      <a:lvl4pPr algn="l" rtl="0" eaLnBrk="0" fontAlgn="base" hangingPunct="0">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4pPr>
      <a:lvl5pPr algn="l" rtl="0" eaLnBrk="0" fontAlgn="base" hangingPunct="0">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5pPr>
      <a:lvl6pPr marL="457200" algn="l" rtl="0" fontAlgn="base">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6pPr>
      <a:lvl7pPr marL="914400" algn="l" rtl="0" fontAlgn="base">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7pPr>
      <a:lvl8pPr marL="1371600" algn="l" rtl="0" fontAlgn="base">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8pPr>
      <a:lvl9pPr marL="1828800" algn="l" rtl="0" fontAlgn="base">
        <a:spcBef>
          <a:spcPct val="0"/>
        </a:spcBef>
        <a:spcAft>
          <a:spcPct val="0"/>
        </a:spcAft>
        <a:defRPr sz="4400" b="1" i="1">
          <a:solidFill>
            <a:schemeClr val="tx1"/>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n"/>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itchFamily="2" charset="2"/>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1"/>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277DD04-8622-4FBB-AAAA-98E4878B9218}" type="slidenum">
              <a:rPr lang="en-US"/>
              <a:pPr>
                <a:defRPr/>
              </a:pPr>
              <a:t>‹#›</a:t>
            </a:fld>
            <a:endParaRPr lang="en-US"/>
          </a:p>
        </p:txBody>
      </p:sp>
      <p:sp>
        <p:nvSpPr>
          <p:cNvPr id="198663" name="Rectangle 7"/>
          <p:cNvSpPr>
            <a:spLocks noChangeArrowheads="1"/>
          </p:cNvSpPr>
          <p:nvPr userDrawn="1"/>
        </p:nvSpPr>
        <p:spPr bwMode="auto">
          <a:xfrm>
            <a:off x="457200" y="1981200"/>
            <a:ext cx="8229600" cy="4419600"/>
          </a:xfrm>
          <a:prstGeom prst="rect">
            <a:avLst/>
          </a:prstGeom>
          <a:solidFill>
            <a:schemeClr val="bg1">
              <a:alpha val="39999"/>
            </a:schemeClr>
          </a:solidFill>
          <a:ln w="9525">
            <a:noFill/>
            <a:miter lim="800000"/>
            <a:headEnd/>
            <a:tailEnd/>
          </a:ln>
          <a:effectLst/>
        </p:spPr>
        <p:txBody>
          <a:bodyPr wrap="none" anchor="ctr"/>
          <a:lstStyle/>
          <a:p>
            <a:pPr>
              <a:defRPr/>
            </a:pPr>
            <a:endParaRPr lang="en-US"/>
          </a:p>
        </p:txBody>
      </p:sp>
      <p:sp>
        <p:nvSpPr>
          <p:cNvPr id="198664" name="Rectangle 8"/>
          <p:cNvSpPr>
            <a:spLocks noChangeArrowheads="1"/>
          </p:cNvSpPr>
          <p:nvPr userDrawn="1"/>
        </p:nvSpPr>
        <p:spPr bwMode="auto">
          <a:xfrm>
            <a:off x="457200" y="457200"/>
            <a:ext cx="8229600" cy="1371600"/>
          </a:xfrm>
          <a:prstGeom prst="rect">
            <a:avLst/>
          </a:prstGeom>
          <a:solidFill>
            <a:schemeClr val="bg1">
              <a:alpha val="39999"/>
            </a:schemeClr>
          </a:solidFill>
          <a:ln w="9525">
            <a:noFill/>
            <a:miter lim="800000"/>
            <a:headEnd/>
            <a:tailEnd/>
          </a:ln>
          <a:effectLst/>
        </p:spPr>
        <p:txBody>
          <a:bodyPr wrap="none" anchor="ctr"/>
          <a:lstStyle/>
          <a:p>
            <a:pPr>
              <a:defRPr/>
            </a:pPr>
            <a:endParaRPr lang="en-US"/>
          </a:p>
        </p:txBody>
      </p:sp>
      <p:sp>
        <p:nvSpPr>
          <p:cNvPr id="198665" name="Rectangle 9"/>
          <p:cNvSpPr>
            <a:spLocks noChangeArrowheads="1"/>
          </p:cNvSpPr>
          <p:nvPr userDrawn="1"/>
        </p:nvSpPr>
        <p:spPr bwMode="auto">
          <a:xfrm>
            <a:off x="152400" y="152400"/>
            <a:ext cx="8839200" cy="6553200"/>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198666" name="Rectangle 10"/>
          <p:cNvSpPr>
            <a:spLocks noChangeArrowheads="1"/>
          </p:cNvSpPr>
          <p:nvPr userDrawn="1"/>
        </p:nvSpPr>
        <p:spPr bwMode="auto">
          <a:xfrm>
            <a:off x="304800" y="304800"/>
            <a:ext cx="8534400" cy="6248400"/>
          </a:xfrm>
          <a:prstGeom prst="rect">
            <a:avLst/>
          </a:prstGeom>
          <a:solidFill>
            <a:schemeClr val="bg1">
              <a:alpha val="20000"/>
            </a:schemeClr>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22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3522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3522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6D1BF9FB-AA70-4465-9CEA-CC8B71A93D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Animations/Tornadoesppt.html" TargetMode="Externa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8.xml"/><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p:txBody>
          <a:bodyPr/>
          <a:lstStyle/>
          <a:p>
            <a:pPr eaLnBrk="1" hangingPunct="1">
              <a:defRPr/>
            </a:pPr>
            <a:r>
              <a:rPr lang="en-US" sz="4600" smtClean="0"/>
              <a:t>Violent Weather</a:t>
            </a:r>
          </a:p>
        </p:txBody>
      </p:sp>
      <p:sp>
        <p:nvSpPr>
          <p:cNvPr id="188419" name="Rectangle 3"/>
          <p:cNvSpPr>
            <a:spLocks noGrp="1" noChangeArrowheads="1"/>
          </p:cNvSpPr>
          <p:nvPr>
            <p:ph type="subTitle" idx="1"/>
          </p:nvPr>
        </p:nvSpPr>
        <p:spPr/>
        <p:txBody>
          <a:bodyPr/>
          <a:lstStyle/>
          <a:p>
            <a:pPr eaLnBrk="1" hangingPunct="1">
              <a:defRPr/>
            </a:pPr>
            <a:r>
              <a:rPr lang="en-US" smtClean="0"/>
              <a:t>Thunderstorms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ultic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46125"/>
            <a:ext cx="9144000"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57200"/>
            <a:ext cx="4114800" cy="1371600"/>
          </a:xfrm>
        </p:spPr>
        <p:txBody>
          <a:bodyPr/>
          <a:lstStyle/>
          <a:p>
            <a:pPr eaLnBrk="1" hangingPunct="1">
              <a:defRPr/>
            </a:pPr>
            <a:r>
              <a:rPr lang="en-US" smtClean="0"/>
              <a:t>Life Cycle</a:t>
            </a:r>
          </a:p>
        </p:txBody>
      </p:sp>
      <p:sp>
        <p:nvSpPr>
          <p:cNvPr id="265219" name="Rectangle 3"/>
          <p:cNvSpPr>
            <a:spLocks noGrp="1" noChangeArrowheads="1"/>
          </p:cNvSpPr>
          <p:nvPr>
            <p:ph type="body" idx="1"/>
          </p:nvPr>
        </p:nvSpPr>
        <p:spPr>
          <a:xfrm>
            <a:off x="457200" y="1981200"/>
            <a:ext cx="4114800" cy="4419600"/>
          </a:xfrm>
        </p:spPr>
        <p:txBody>
          <a:bodyPr/>
          <a:lstStyle/>
          <a:p>
            <a:pPr eaLnBrk="1" hangingPunct="1">
              <a:lnSpc>
                <a:spcPct val="80000"/>
              </a:lnSpc>
              <a:defRPr/>
            </a:pPr>
            <a:r>
              <a:rPr lang="en-US" sz="2800" dirty="0" smtClean="0">
                <a:solidFill>
                  <a:srgbClr val="FF0000"/>
                </a:solidFill>
              </a:rPr>
              <a:t>Dissipative</a:t>
            </a:r>
            <a:r>
              <a:rPr lang="en-US" sz="2800" dirty="0" smtClean="0"/>
              <a:t> Stage</a:t>
            </a:r>
          </a:p>
          <a:p>
            <a:pPr lvl="1" eaLnBrk="1" hangingPunct="1">
              <a:lnSpc>
                <a:spcPct val="80000"/>
              </a:lnSpc>
              <a:defRPr/>
            </a:pPr>
            <a:r>
              <a:rPr lang="en-US" sz="2400" dirty="0" smtClean="0"/>
              <a:t>Greater &amp; Greater portions of the cloud produce precipitation</a:t>
            </a:r>
          </a:p>
          <a:p>
            <a:pPr lvl="1" eaLnBrk="1" hangingPunct="1">
              <a:lnSpc>
                <a:spcPct val="80000"/>
              </a:lnSpc>
              <a:defRPr/>
            </a:pPr>
            <a:r>
              <a:rPr lang="en-US" sz="2400" dirty="0" smtClean="0"/>
              <a:t>This means that downdrafts dominate the cloud base</a:t>
            </a:r>
          </a:p>
          <a:p>
            <a:pPr lvl="2" eaLnBrk="1" hangingPunct="1">
              <a:lnSpc>
                <a:spcPct val="80000"/>
              </a:lnSpc>
              <a:defRPr/>
            </a:pPr>
            <a:r>
              <a:rPr lang="en-US" sz="2000" dirty="0" smtClean="0"/>
              <a:t>In turn, this prohibits updrafts.</a:t>
            </a:r>
          </a:p>
          <a:p>
            <a:pPr lvl="1" eaLnBrk="1" hangingPunct="1">
              <a:lnSpc>
                <a:spcPct val="80000"/>
              </a:lnSpc>
              <a:defRPr/>
            </a:pPr>
            <a:r>
              <a:rPr lang="en-US" sz="2400" dirty="0" smtClean="0"/>
              <a:t>Thus, the supply of additional water vapor is cut-off.</a:t>
            </a:r>
          </a:p>
          <a:p>
            <a:pPr lvl="2" eaLnBrk="1" hangingPunct="1">
              <a:lnSpc>
                <a:spcPct val="80000"/>
              </a:lnSpc>
              <a:defRPr/>
            </a:pPr>
            <a:r>
              <a:rPr lang="en-US" sz="2000" dirty="0" smtClean="0"/>
              <a:t>The cloud precipitates/</a:t>
            </a:r>
            <a:br>
              <a:rPr lang="en-US" sz="2000" dirty="0" smtClean="0"/>
            </a:br>
            <a:r>
              <a:rPr lang="en-US" sz="2000" dirty="0" smtClean="0"/>
              <a:t>evaporates away</a:t>
            </a:r>
          </a:p>
        </p:txBody>
      </p:sp>
      <p:pic>
        <p:nvPicPr>
          <p:cNvPr id="265222" name="Picture 6" descr="Dissipating stage of a thunderstor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9788" y="0"/>
            <a:ext cx="44942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slide(fromBottom)">
                                      <p:cBhvr>
                                        <p:cTn id="7" dur="500"/>
                                        <p:tgtEl>
                                          <p:spTgt spid="265219">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65222"/>
                                        </p:tgtEl>
                                        <p:attrNameLst>
                                          <p:attrName>style.visibility</p:attrName>
                                        </p:attrNameLst>
                                      </p:cBhvr>
                                      <p:to>
                                        <p:strVal val="visible"/>
                                      </p:to>
                                    </p:set>
                                    <p:animEffect transition="in" filter="box(in)">
                                      <p:cBhvr>
                                        <p:cTn id="11" dur="500"/>
                                        <p:tgtEl>
                                          <p:spTgt spid="265222"/>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5219">
                                            <p:txEl>
                                              <p:pRg st="1" end="1"/>
                                            </p:txEl>
                                          </p:spTgt>
                                        </p:tgtEl>
                                        <p:attrNameLst>
                                          <p:attrName>style.visibility</p:attrName>
                                        </p:attrNameLst>
                                      </p:cBhvr>
                                      <p:to>
                                        <p:strVal val="visible"/>
                                      </p:to>
                                    </p:set>
                                    <p:animEffect transition="in" filter="slide(fromBottom)">
                                      <p:cBhvr>
                                        <p:cTn id="15" dur="500"/>
                                        <p:tgtEl>
                                          <p:spTgt spid="2652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65219">
                                            <p:txEl>
                                              <p:pRg st="2" end="2"/>
                                            </p:txEl>
                                          </p:spTgt>
                                        </p:tgtEl>
                                        <p:attrNameLst>
                                          <p:attrName>style.visibility</p:attrName>
                                        </p:attrNameLst>
                                      </p:cBhvr>
                                      <p:to>
                                        <p:strVal val="visible"/>
                                      </p:to>
                                    </p:set>
                                    <p:animEffect transition="in" filter="slide(fromBottom)">
                                      <p:cBhvr>
                                        <p:cTn id="20" dur="500"/>
                                        <p:tgtEl>
                                          <p:spTgt spid="265219">
                                            <p:txEl>
                                              <p:pRg st="2" end="2"/>
                                            </p:txEl>
                                          </p:spTgt>
                                        </p:tgtEl>
                                      </p:cBhvr>
                                    </p:animEffect>
                                  </p:childTnLst>
                                </p:cTn>
                              </p:par>
                            </p:childTnLst>
                          </p:cTn>
                        </p:par>
                        <p:par>
                          <p:cTn id="21" fill="hold" nodeType="afterGroup">
                            <p:stCondLst>
                              <p:cond delay="500"/>
                            </p:stCondLst>
                            <p:childTnLst>
                              <p:par>
                                <p:cTn id="22" presetID="12" presetClass="entr" presetSubtype="4" fill="hold" nodeType="afterEffect">
                                  <p:stCondLst>
                                    <p:cond delay="0"/>
                                  </p:stCondLst>
                                  <p:childTnLst>
                                    <p:set>
                                      <p:cBhvr>
                                        <p:cTn id="23" dur="1" fill="hold">
                                          <p:stCondLst>
                                            <p:cond delay="0"/>
                                          </p:stCondLst>
                                        </p:cTn>
                                        <p:tgtEl>
                                          <p:spTgt spid="265219">
                                            <p:txEl>
                                              <p:pRg st="3" end="3"/>
                                            </p:txEl>
                                          </p:spTgt>
                                        </p:tgtEl>
                                        <p:attrNameLst>
                                          <p:attrName>style.visibility</p:attrName>
                                        </p:attrNameLst>
                                      </p:cBhvr>
                                      <p:to>
                                        <p:strVal val="visible"/>
                                      </p:to>
                                    </p:set>
                                    <p:animEffect transition="in" filter="slide(fromBottom)">
                                      <p:cBhvr>
                                        <p:cTn id="24" dur="500"/>
                                        <p:tgtEl>
                                          <p:spTgt spid="2652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65219">
                                            <p:txEl>
                                              <p:pRg st="4" end="4"/>
                                            </p:txEl>
                                          </p:spTgt>
                                        </p:tgtEl>
                                        <p:attrNameLst>
                                          <p:attrName>style.visibility</p:attrName>
                                        </p:attrNameLst>
                                      </p:cBhvr>
                                      <p:to>
                                        <p:strVal val="visible"/>
                                      </p:to>
                                    </p:set>
                                    <p:animEffect transition="in" filter="slide(fromBottom)">
                                      <p:cBhvr>
                                        <p:cTn id="29" dur="500"/>
                                        <p:tgtEl>
                                          <p:spTgt spid="265219">
                                            <p:txEl>
                                              <p:pRg st="4" end="4"/>
                                            </p:txEl>
                                          </p:spTgt>
                                        </p:tgtEl>
                                      </p:cBhvr>
                                    </p:animEffect>
                                  </p:childTnLst>
                                </p:cTn>
                              </p:par>
                            </p:childTnLst>
                          </p:cTn>
                        </p:par>
                        <p:par>
                          <p:cTn id="30" fill="hold" nodeType="afterGroup">
                            <p:stCondLst>
                              <p:cond delay="500"/>
                            </p:stCondLst>
                            <p:childTnLst>
                              <p:par>
                                <p:cTn id="31" presetID="12" presetClass="entr" presetSubtype="4" fill="hold" nodeType="afterEffect">
                                  <p:stCondLst>
                                    <p:cond delay="0"/>
                                  </p:stCondLst>
                                  <p:childTnLst>
                                    <p:set>
                                      <p:cBhvr>
                                        <p:cTn id="32" dur="1" fill="hold">
                                          <p:stCondLst>
                                            <p:cond delay="0"/>
                                          </p:stCondLst>
                                        </p:cTn>
                                        <p:tgtEl>
                                          <p:spTgt spid="265219">
                                            <p:txEl>
                                              <p:pRg st="5" end="5"/>
                                            </p:txEl>
                                          </p:spTgt>
                                        </p:tgtEl>
                                        <p:attrNameLst>
                                          <p:attrName>style.visibility</p:attrName>
                                        </p:attrNameLst>
                                      </p:cBhvr>
                                      <p:to>
                                        <p:strVal val="visible"/>
                                      </p:to>
                                    </p:set>
                                    <p:animEffect transition="in" filter="slide(fromBottom)">
                                      <p:cBhvr>
                                        <p:cTn id="33"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orpha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46125"/>
            <a:ext cx="9144000" cy="536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defRPr/>
            </a:pPr>
            <a:r>
              <a:rPr lang="en-US" smtClean="0"/>
              <a:t>Thunderstorm Classification</a:t>
            </a:r>
          </a:p>
        </p:txBody>
      </p:sp>
      <p:sp>
        <p:nvSpPr>
          <p:cNvPr id="269315" name="Rectangle 3"/>
          <p:cNvSpPr>
            <a:spLocks noGrp="1" noChangeArrowheads="1"/>
          </p:cNvSpPr>
          <p:nvPr>
            <p:ph type="body" idx="1"/>
          </p:nvPr>
        </p:nvSpPr>
        <p:spPr/>
        <p:txBody>
          <a:bodyPr/>
          <a:lstStyle/>
          <a:p>
            <a:pPr eaLnBrk="1" hangingPunct="1">
              <a:defRPr/>
            </a:pPr>
            <a:r>
              <a:rPr lang="en-US" dirty="0" smtClean="0">
                <a:solidFill>
                  <a:srgbClr val="FF0000"/>
                </a:solidFill>
              </a:rPr>
              <a:t>Severe</a:t>
            </a:r>
            <a:r>
              <a:rPr lang="en-US" dirty="0" smtClean="0"/>
              <a:t> Thunderstorms</a:t>
            </a:r>
          </a:p>
          <a:p>
            <a:pPr lvl="1" eaLnBrk="1" hangingPunct="1">
              <a:defRPr/>
            </a:pPr>
            <a:r>
              <a:rPr lang="en-US" dirty="0" smtClean="0"/>
              <a:t>A.K.A.</a:t>
            </a:r>
          </a:p>
          <a:p>
            <a:pPr lvl="2" eaLnBrk="1" hangingPunct="1">
              <a:defRPr/>
            </a:pPr>
            <a:r>
              <a:rPr lang="en-US" dirty="0" smtClean="0"/>
              <a:t>Self-Propagating</a:t>
            </a:r>
          </a:p>
          <a:p>
            <a:pPr lvl="1" eaLnBrk="1" hangingPunct="1">
              <a:defRPr/>
            </a:pPr>
            <a:r>
              <a:rPr lang="en-US" dirty="0" smtClean="0"/>
              <a:t>Subtypes include:</a:t>
            </a:r>
          </a:p>
          <a:p>
            <a:pPr lvl="2" eaLnBrk="1" hangingPunct="1">
              <a:defRPr/>
            </a:pPr>
            <a:r>
              <a:rPr lang="en-US" dirty="0" err="1" smtClean="0"/>
              <a:t>Mesoscale</a:t>
            </a:r>
            <a:r>
              <a:rPr lang="en-US" dirty="0" smtClean="0"/>
              <a:t> Convective Systems</a:t>
            </a:r>
          </a:p>
          <a:p>
            <a:pPr lvl="3" eaLnBrk="1" hangingPunct="1">
              <a:defRPr/>
            </a:pPr>
            <a:r>
              <a:rPr lang="en-US" dirty="0" smtClean="0"/>
              <a:t>Squall Line Thunderstorms</a:t>
            </a:r>
          </a:p>
          <a:p>
            <a:pPr lvl="3" eaLnBrk="1" hangingPunct="1">
              <a:defRPr/>
            </a:pPr>
            <a:r>
              <a:rPr lang="en-US" dirty="0" err="1" smtClean="0"/>
              <a:t>Mesoscale</a:t>
            </a:r>
            <a:r>
              <a:rPr lang="en-US" dirty="0" smtClean="0"/>
              <a:t> Convective Complexes</a:t>
            </a:r>
          </a:p>
          <a:p>
            <a:pPr lvl="2" eaLnBrk="1" hangingPunct="1">
              <a:defRPr/>
            </a:pPr>
            <a:r>
              <a:rPr lang="en-US" dirty="0" err="1" smtClean="0"/>
              <a:t>Supercell</a:t>
            </a:r>
            <a:r>
              <a:rPr lang="en-US" dirty="0" smtClean="0"/>
              <a:t> Thunderstorms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Effect transition="in" filter="slide(fromBottom)">
                                      <p:cBhvr>
                                        <p:cTn id="7" dur="500"/>
                                        <p:tgtEl>
                                          <p:spTgt spid="26931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animEffect transition="in" filter="slide(fromBottom)">
                                      <p:cBhvr>
                                        <p:cTn id="11" dur="500"/>
                                        <p:tgtEl>
                                          <p:spTgt spid="269315">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animEffect transition="in" filter="slide(fromBottom)">
                                      <p:cBhvr>
                                        <p:cTn id="15" dur="500"/>
                                        <p:tgtEl>
                                          <p:spTgt spid="26931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69315">
                                            <p:txEl>
                                              <p:pRg st="3" end="3"/>
                                            </p:txEl>
                                          </p:spTgt>
                                        </p:tgtEl>
                                        <p:attrNameLst>
                                          <p:attrName>style.visibility</p:attrName>
                                        </p:attrNameLst>
                                      </p:cBhvr>
                                      <p:to>
                                        <p:strVal val="visible"/>
                                      </p:to>
                                    </p:set>
                                    <p:animEffect transition="in" filter="slide(fromBottom)">
                                      <p:cBhvr>
                                        <p:cTn id="20" dur="500"/>
                                        <p:tgtEl>
                                          <p:spTgt spid="269315">
                                            <p:txEl>
                                              <p:pRg st="3" end="3"/>
                                            </p:txEl>
                                          </p:spTgt>
                                        </p:tgtEl>
                                      </p:cBhvr>
                                    </p:animEffect>
                                  </p:childTnLst>
                                </p:cTn>
                              </p:par>
                            </p:childTnLst>
                          </p:cTn>
                        </p:par>
                        <p:par>
                          <p:cTn id="21" fill="hold" nodeType="afterGroup">
                            <p:stCondLst>
                              <p:cond delay="500"/>
                            </p:stCondLst>
                            <p:childTnLst>
                              <p:par>
                                <p:cTn id="22" presetID="12" presetClass="entr" presetSubtype="4" fill="hold" nodeType="afterEffect">
                                  <p:stCondLst>
                                    <p:cond delay="0"/>
                                  </p:stCondLst>
                                  <p:childTnLst>
                                    <p:set>
                                      <p:cBhvr>
                                        <p:cTn id="23" dur="1" fill="hold">
                                          <p:stCondLst>
                                            <p:cond delay="0"/>
                                          </p:stCondLst>
                                        </p:cTn>
                                        <p:tgtEl>
                                          <p:spTgt spid="269315">
                                            <p:txEl>
                                              <p:pRg st="4" end="4"/>
                                            </p:txEl>
                                          </p:spTgt>
                                        </p:tgtEl>
                                        <p:attrNameLst>
                                          <p:attrName>style.visibility</p:attrName>
                                        </p:attrNameLst>
                                      </p:cBhvr>
                                      <p:to>
                                        <p:strVal val="visible"/>
                                      </p:to>
                                    </p:set>
                                    <p:animEffect transition="in" filter="slide(fromBottom)">
                                      <p:cBhvr>
                                        <p:cTn id="24" dur="500"/>
                                        <p:tgtEl>
                                          <p:spTgt spid="269315">
                                            <p:txEl>
                                              <p:pRg st="4" end="4"/>
                                            </p:txEl>
                                          </p:spTgt>
                                        </p:tgtEl>
                                      </p:cBhvr>
                                    </p:animEffect>
                                  </p:childTnLst>
                                </p:cTn>
                              </p:par>
                            </p:childTnLst>
                          </p:cTn>
                        </p:par>
                        <p:par>
                          <p:cTn id="25" fill="hold" nodeType="afterGroup">
                            <p:stCondLst>
                              <p:cond delay="1000"/>
                            </p:stCondLst>
                            <p:childTnLst>
                              <p:par>
                                <p:cTn id="26" presetID="12" presetClass="entr" presetSubtype="4" fill="hold" nodeType="afterEffect">
                                  <p:stCondLst>
                                    <p:cond delay="0"/>
                                  </p:stCondLst>
                                  <p:childTnLst>
                                    <p:set>
                                      <p:cBhvr>
                                        <p:cTn id="27" dur="1" fill="hold">
                                          <p:stCondLst>
                                            <p:cond delay="0"/>
                                          </p:stCondLst>
                                        </p:cTn>
                                        <p:tgtEl>
                                          <p:spTgt spid="269315">
                                            <p:txEl>
                                              <p:pRg st="5" end="5"/>
                                            </p:txEl>
                                          </p:spTgt>
                                        </p:tgtEl>
                                        <p:attrNameLst>
                                          <p:attrName>style.visibility</p:attrName>
                                        </p:attrNameLst>
                                      </p:cBhvr>
                                      <p:to>
                                        <p:strVal val="visible"/>
                                      </p:to>
                                    </p:set>
                                    <p:animEffect transition="in" filter="slide(fromBottom)">
                                      <p:cBhvr>
                                        <p:cTn id="28" dur="500"/>
                                        <p:tgtEl>
                                          <p:spTgt spid="269315">
                                            <p:txEl>
                                              <p:pRg st="5" end="5"/>
                                            </p:txEl>
                                          </p:spTgt>
                                        </p:tgtEl>
                                      </p:cBhvr>
                                    </p:animEffect>
                                  </p:childTnLst>
                                </p:cTn>
                              </p:par>
                            </p:childTnLst>
                          </p:cTn>
                        </p:par>
                        <p:par>
                          <p:cTn id="29" fill="hold" nodeType="afterGroup">
                            <p:stCondLst>
                              <p:cond delay="1500"/>
                            </p:stCondLst>
                            <p:childTnLst>
                              <p:par>
                                <p:cTn id="30" presetID="12" presetClass="entr" presetSubtype="4" fill="hold" nodeType="afterEffect">
                                  <p:stCondLst>
                                    <p:cond delay="0"/>
                                  </p:stCondLst>
                                  <p:childTnLst>
                                    <p:set>
                                      <p:cBhvr>
                                        <p:cTn id="31" dur="1" fill="hold">
                                          <p:stCondLst>
                                            <p:cond delay="0"/>
                                          </p:stCondLst>
                                        </p:cTn>
                                        <p:tgtEl>
                                          <p:spTgt spid="269315">
                                            <p:txEl>
                                              <p:pRg st="6" end="6"/>
                                            </p:txEl>
                                          </p:spTgt>
                                        </p:tgtEl>
                                        <p:attrNameLst>
                                          <p:attrName>style.visibility</p:attrName>
                                        </p:attrNameLst>
                                      </p:cBhvr>
                                      <p:to>
                                        <p:strVal val="visible"/>
                                      </p:to>
                                    </p:set>
                                    <p:animEffect transition="in" filter="slide(fromBottom)">
                                      <p:cBhvr>
                                        <p:cTn id="32" dur="500"/>
                                        <p:tgtEl>
                                          <p:spTgt spid="26931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69315">
                                            <p:txEl>
                                              <p:pRg st="7" end="7"/>
                                            </p:txEl>
                                          </p:spTgt>
                                        </p:tgtEl>
                                        <p:attrNameLst>
                                          <p:attrName>style.visibility</p:attrName>
                                        </p:attrNameLst>
                                      </p:cBhvr>
                                      <p:to>
                                        <p:strVal val="visible"/>
                                      </p:to>
                                    </p:set>
                                    <p:animEffect transition="in" filter="slide(fromBottom)">
                                      <p:cBhvr>
                                        <p:cTn id="37" dur="500"/>
                                        <p:tgtEl>
                                          <p:spTgt spid="269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en-US" smtClean="0"/>
              <a:t>Thunderstorm Classification</a:t>
            </a:r>
          </a:p>
        </p:txBody>
      </p:sp>
      <p:sp>
        <p:nvSpPr>
          <p:cNvPr id="270339" name="Rectangle 3"/>
          <p:cNvSpPr>
            <a:spLocks noGrp="1" noChangeArrowheads="1"/>
          </p:cNvSpPr>
          <p:nvPr>
            <p:ph type="body" idx="1"/>
          </p:nvPr>
        </p:nvSpPr>
        <p:spPr/>
        <p:txBody>
          <a:bodyPr/>
          <a:lstStyle/>
          <a:p>
            <a:pPr eaLnBrk="1" hangingPunct="1">
              <a:defRPr/>
            </a:pPr>
            <a:r>
              <a:rPr lang="en-US" dirty="0" smtClean="0"/>
              <a:t>Severe Thunderstorms</a:t>
            </a:r>
          </a:p>
          <a:p>
            <a:pPr lvl="1" eaLnBrk="1" hangingPunct="1">
              <a:defRPr/>
            </a:pPr>
            <a:r>
              <a:rPr lang="en-US" dirty="0" smtClean="0"/>
              <a:t>Definition:</a:t>
            </a:r>
          </a:p>
          <a:p>
            <a:pPr lvl="2" eaLnBrk="1" hangingPunct="1">
              <a:defRPr/>
            </a:pPr>
            <a:r>
              <a:rPr lang="en-US" dirty="0" smtClean="0"/>
              <a:t>Winds over 58 mph (93 km/h), </a:t>
            </a:r>
            <a:r>
              <a:rPr lang="en-US" i="1" dirty="0" smtClean="0"/>
              <a:t>and/or</a:t>
            </a:r>
          </a:p>
          <a:p>
            <a:pPr lvl="2" eaLnBrk="1" hangingPunct="1">
              <a:defRPr/>
            </a:pPr>
            <a:r>
              <a:rPr lang="en-US" dirty="0" smtClean="0"/>
              <a:t>Hailstones over 1.9 cm (0.75 inches), </a:t>
            </a:r>
            <a:r>
              <a:rPr lang="en-US" i="1" dirty="0" smtClean="0"/>
              <a:t>and/or</a:t>
            </a:r>
            <a:endParaRPr lang="en-US" dirty="0" smtClean="0"/>
          </a:p>
          <a:p>
            <a:pPr lvl="2" eaLnBrk="1" hangingPunct="1">
              <a:defRPr/>
            </a:pPr>
            <a:r>
              <a:rPr lang="en-US" dirty="0" smtClean="0"/>
              <a:t>Spawn Tornadoes</a:t>
            </a:r>
          </a:p>
          <a:p>
            <a:pPr lvl="1" eaLnBrk="1" hangingPunct="1">
              <a:defRPr/>
            </a:pPr>
            <a:r>
              <a:rPr lang="en-US" dirty="0" smtClean="0"/>
              <a:t>Updrafts &amp; downdrafts reinforce each other, so storm keeps intensifying</a:t>
            </a:r>
          </a:p>
          <a:p>
            <a:pPr lvl="1" eaLnBrk="1" hangingPunct="1">
              <a:defRPr/>
            </a:pPr>
            <a:r>
              <a:rPr lang="en-US" dirty="0" smtClean="0"/>
              <a:t>Takes place on a </a:t>
            </a:r>
            <a:r>
              <a:rPr lang="en-US" dirty="0" err="1" smtClean="0">
                <a:solidFill>
                  <a:srgbClr val="FF0000"/>
                </a:solidFill>
              </a:rPr>
              <a:t>Mesoscale</a:t>
            </a:r>
            <a:r>
              <a:rPr lang="en-US" dirty="0" smtClean="0">
                <a:solidFill>
                  <a:srgbClr val="FF0000"/>
                </a:solidFill>
              </a:rPr>
              <a:t> </a:t>
            </a:r>
          </a:p>
          <a:p>
            <a:pPr lvl="2" eaLnBrk="1" hangingPunct="1">
              <a:defRPr/>
            </a:pPr>
            <a:r>
              <a:rPr lang="en-US" dirty="0" smtClean="0"/>
              <a:t>10-1000km across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Effect transition="in" filter="slide(fromBottom)">
                                      <p:cBhvr>
                                        <p:cTn id="7" dur="500"/>
                                        <p:tgtEl>
                                          <p:spTgt spid="27033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animEffect transition="in" filter="slide(fromBottom)">
                                      <p:cBhvr>
                                        <p:cTn id="11" dur="500"/>
                                        <p:tgtEl>
                                          <p:spTgt spid="270339">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animEffect transition="in" filter="slide(fromBottom)">
                                      <p:cBhvr>
                                        <p:cTn id="15" dur="500"/>
                                        <p:tgtEl>
                                          <p:spTgt spid="2703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70339">
                                            <p:txEl>
                                              <p:pRg st="3" end="3"/>
                                            </p:txEl>
                                          </p:spTgt>
                                        </p:tgtEl>
                                        <p:attrNameLst>
                                          <p:attrName>style.visibility</p:attrName>
                                        </p:attrNameLst>
                                      </p:cBhvr>
                                      <p:to>
                                        <p:strVal val="visible"/>
                                      </p:to>
                                    </p:set>
                                    <p:animEffect transition="in" filter="slide(fromBottom)">
                                      <p:cBhvr>
                                        <p:cTn id="20" dur="500"/>
                                        <p:tgtEl>
                                          <p:spTgt spid="2703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70339">
                                            <p:txEl>
                                              <p:pRg st="4" end="4"/>
                                            </p:txEl>
                                          </p:spTgt>
                                        </p:tgtEl>
                                        <p:attrNameLst>
                                          <p:attrName>style.visibility</p:attrName>
                                        </p:attrNameLst>
                                      </p:cBhvr>
                                      <p:to>
                                        <p:strVal val="visible"/>
                                      </p:to>
                                    </p:set>
                                    <p:animEffect transition="in" filter="slide(fromBottom)">
                                      <p:cBhvr>
                                        <p:cTn id="25" dur="500"/>
                                        <p:tgtEl>
                                          <p:spTgt spid="27033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70339">
                                            <p:txEl>
                                              <p:pRg st="5" end="5"/>
                                            </p:txEl>
                                          </p:spTgt>
                                        </p:tgtEl>
                                        <p:attrNameLst>
                                          <p:attrName>style.visibility</p:attrName>
                                        </p:attrNameLst>
                                      </p:cBhvr>
                                      <p:to>
                                        <p:strVal val="visible"/>
                                      </p:to>
                                    </p:set>
                                    <p:animEffect transition="in" filter="slide(fromBottom)">
                                      <p:cBhvr>
                                        <p:cTn id="30" dur="500"/>
                                        <p:tgtEl>
                                          <p:spTgt spid="270339">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270339">
                                            <p:txEl>
                                              <p:pRg st="6" end="6"/>
                                            </p:txEl>
                                          </p:spTgt>
                                        </p:tgtEl>
                                        <p:attrNameLst>
                                          <p:attrName>style.visibility</p:attrName>
                                        </p:attrNameLst>
                                      </p:cBhvr>
                                      <p:to>
                                        <p:strVal val="visible"/>
                                      </p:to>
                                    </p:set>
                                    <p:animEffect transition="in" filter="slide(fromBottom)">
                                      <p:cBhvr>
                                        <p:cTn id="35" dur="500"/>
                                        <p:tgtEl>
                                          <p:spTgt spid="270339">
                                            <p:txEl>
                                              <p:pRg st="6" end="6"/>
                                            </p:txEl>
                                          </p:spTgt>
                                        </p:tgtEl>
                                      </p:cBhvr>
                                    </p:animEffect>
                                  </p:childTnLst>
                                </p:cTn>
                              </p:par>
                            </p:childTnLst>
                          </p:cTn>
                        </p:par>
                        <p:par>
                          <p:cTn id="36" fill="hold" nodeType="afterGroup">
                            <p:stCondLst>
                              <p:cond delay="500"/>
                            </p:stCondLst>
                            <p:childTnLst>
                              <p:par>
                                <p:cTn id="37" presetID="12" presetClass="entr" presetSubtype="4" fill="hold" nodeType="afterEffect">
                                  <p:stCondLst>
                                    <p:cond delay="0"/>
                                  </p:stCondLst>
                                  <p:childTnLst>
                                    <p:set>
                                      <p:cBhvr>
                                        <p:cTn id="38" dur="1" fill="hold">
                                          <p:stCondLst>
                                            <p:cond delay="0"/>
                                          </p:stCondLst>
                                        </p:cTn>
                                        <p:tgtEl>
                                          <p:spTgt spid="270339">
                                            <p:txEl>
                                              <p:pRg st="7" end="7"/>
                                            </p:txEl>
                                          </p:spTgt>
                                        </p:tgtEl>
                                        <p:attrNameLst>
                                          <p:attrName>style.visibility</p:attrName>
                                        </p:attrNameLst>
                                      </p:cBhvr>
                                      <p:to>
                                        <p:strVal val="visible"/>
                                      </p:to>
                                    </p:set>
                                    <p:animEffect transition="in" filter="slide(fromBottom)">
                                      <p:cBhvr>
                                        <p:cTn id="39" dur="500"/>
                                        <p:tgtEl>
                                          <p:spTgt spid="270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en-US" smtClean="0"/>
              <a:t>Thunderstorm Classification</a:t>
            </a:r>
          </a:p>
        </p:txBody>
      </p:sp>
      <p:sp>
        <p:nvSpPr>
          <p:cNvPr id="271363" name="Rectangle 3"/>
          <p:cNvSpPr>
            <a:spLocks noGrp="1" noChangeArrowheads="1"/>
          </p:cNvSpPr>
          <p:nvPr>
            <p:ph type="body" idx="1"/>
          </p:nvPr>
        </p:nvSpPr>
        <p:spPr/>
        <p:txBody>
          <a:bodyPr/>
          <a:lstStyle/>
          <a:p>
            <a:pPr eaLnBrk="1" hangingPunct="1">
              <a:lnSpc>
                <a:spcPct val="90000"/>
              </a:lnSpc>
              <a:defRPr/>
            </a:pPr>
            <a:r>
              <a:rPr lang="en-US" dirty="0" err="1" smtClean="0"/>
              <a:t>Mesoscale</a:t>
            </a:r>
            <a:r>
              <a:rPr lang="en-US" dirty="0" smtClean="0"/>
              <a:t> </a:t>
            </a:r>
            <a:r>
              <a:rPr lang="en-US" dirty="0" smtClean="0">
                <a:solidFill>
                  <a:srgbClr val="FF0000"/>
                </a:solidFill>
              </a:rPr>
              <a:t>Convective</a:t>
            </a:r>
            <a:r>
              <a:rPr lang="en-US" dirty="0" smtClean="0"/>
              <a:t> Systems</a:t>
            </a:r>
          </a:p>
          <a:p>
            <a:pPr lvl="1" eaLnBrk="1" hangingPunct="1">
              <a:lnSpc>
                <a:spcPct val="90000"/>
              </a:lnSpc>
              <a:defRPr/>
            </a:pPr>
            <a:r>
              <a:rPr lang="en-US" dirty="0" smtClean="0"/>
              <a:t>Several individual storms form, clustered together in a large geographic area</a:t>
            </a:r>
          </a:p>
          <a:p>
            <a:pPr lvl="2" eaLnBrk="1" hangingPunct="1">
              <a:lnSpc>
                <a:spcPct val="90000"/>
              </a:lnSpc>
              <a:defRPr/>
            </a:pPr>
            <a:r>
              <a:rPr lang="en-US" dirty="0" smtClean="0"/>
              <a:t>A.K.A. Multi-Cell Storms</a:t>
            </a:r>
          </a:p>
          <a:p>
            <a:pPr lvl="2" eaLnBrk="1" hangingPunct="1">
              <a:lnSpc>
                <a:spcPct val="90000"/>
              </a:lnSpc>
              <a:defRPr/>
            </a:pPr>
            <a:r>
              <a:rPr lang="en-US" dirty="0" smtClean="0"/>
              <a:t>Each is related to the others in some way</a:t>
            </a:r>
          </a:p>
          <a:p>
            <a:pPr lvl="2" eaLnBrk="1" hangingPunct="1">
              <a:lnSpc>
                <a:spcPct val="90000"/>
              </a:lnSpc>
              <a:defRPr/>
            </a:pPr>
            <a:r>
              <a:rPr lang="en-US" dirty="0" smtClean="0"/>
              <a:t>Can last anywhere from 10 hours to several days!</a:t>
            </a:r>
          </a:p>
          <a:p>
            <a:pPr lvl="1" eaLnBrk="1" hangingPunct="1">
              <a:lnSpc>
                <a:spcPct val="90000"/>
              </a:lnSpc>
              <a:defRPr/>
            </a:pPr>
            <a:r>
              <a:rPr lang="en-US" dirty="0" smtClean="0"/>
              <a:t>When they form:</a:t>
            </a:r>
          </a:p>
          <a:p>
            <a:pPr lvl="2" eaLnBrk="1" hangingPunct="1">
              <a:lnSpc>
                <a:spcPct val="90000"/>
              </a:lnSpc>
              <a:defRPr/>
            </a:pPr>
            <a:r>
              <a:rPr lang="en-US" dirty="0" smtClean="0"/>
              <a:t>In linear bands, they are known as SQUALL LINES</a:t>
            </a:r>
          </a:p>
          <a:p>
            <a:pPr lvl="2" eaLnBrk="1" hangingPunct="1">
              <a:lnSpc>
                <a:spcPct val="90000"/>
              </a:lnSpc>
              <a:defRPr/>
            </a:pPr>
            <a:r>
              <a:rPr lang="en-US" dirty="0" smtClean="0"/>
              <a:t>In clusters, known as </a:t>
            </a:r>
            <a:r>
              <a:rPr lang="en-US" dirty="0" err="1" smtClean="0"/>
              <a:t>Mesoscale</a:t>
            </a:r>
            <a:r>
              <a:rPr lang="en-US" dirty="0" smtClean="0"/>
              <a:t> Convective COMPLEXES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slide(fromBottom)">
                                      <p:cBhvr>
                                        <p:cTn id="7" dur="500"/>
                                        <p:tgtEl>
                                          <p:spTgt spid="27136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animEffect transition="in" filter="slide(fromBottom)">
                                      <p:cBhvr>
                                        <p:cTn id="11" dur="500"/>
                                        <p:tgtEl>
                                          <p:spTgt spid="27136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71363">
                                            <p:txEl>
                                              <p:pRg st="2" end="2"/>
                                            </p:txEl>
                                          </p:spTgt>
                                        </p:tgtEl>
                                        <p:attrNameLst>
                                          <p:attrName>style.visibility</p:attrName>
                                        </p:attrNameLst>
                                      </p:cBhvr>
                                      <p:to>
                                        <p:strVal val="visible"/>
                                      </p:to>
                                    </p:set>
                                    <p:animEffect transition="in" filter="slide(fromBottom)">
                                      <p:cBhvr>
                                        <p:cTn id="16" dur="500"/>
                                        <p:tgtEl>
                                          <p:spTgt spid="271363">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271363">
                                            <p:txEl>
                                              <p:pRg st="3" end="3"/>
                                            </p:txEl>
                                          </p:spTgt>
                                        </p:tgtEl>
                                        <p:attrNameLst>
                                          <p:attrName>style.visibility</p:attrName>
                                        </p:attrNameLst>
                                      </p:cBhvr>
                                      <p:to>
                                        <p:strVal val="visible"/>
                                      </p:to>
                                    </p:set>
                                    <p:animEffect transition="in" filter="slide(fromBottom)">
                                      <p:cBhvr>
                                        <p:cTn id="20" dur="500"/>
                                        <p:tgtEl>
                                          <p:spTgt spid="271363">
                                            <p:txEl>
                                              <p:pRg st="3" end="3"/>
                                            </p:txEl>
                                          </p:spTgt>
                                        </p:tgtEl>
                                      </p:cBhvr>
                                    </p:animEffect>
                                  </p:childTnLst>
                                </p:cTn>
                              </p:par>
                            </p:childTnLst>
                          </p:cTn>
                        </p:par>
                        <p:par>
                          <p:cTn id="21" fill="hold" nodeType="afterGroup">
                            <p:stCondLst>
                              <p:cond delay="1000"/>
                            </p:stCondLst>
                            <p:childTnLst>
                              <p:par>
                                <p:cTn id="22" presetID="12" presetClass="entr" presetSubtype="4" fill="hold" nodeType="afterEffect">
                                  <p:stCondLst>
                                    <p:cond delay="0"/>
                                  </p:stCondLst>
                                  <p:childTnLst>
                                    <p:set>
                                      <p:cBhvr>
                                        <p:cTn id="23" dur="1" fill="hold">
                                          <p:stCondLst>
                                            <p:cond delay="0"/>
                                          </p:stCondLst>
                                        </p:cTn>
                                        <p:tgtEl>
                                          <p:spTgt spid="271363">
                                            <p:txEl>
                                              <p:pRg st="4" end="4"/>
                                            </p:txEl>
                                          </p:spTgt>
                                        </p:tgtEl>
                                        <p:attrNameLst>
                                          <p:attrName>style.visibility</p:attrName>
                                        </p:attrNameLst>
                                      </p:cBhvr>
                                      <p:to>
                                        <p:strVal val="visible"/>
                                      </p:to>
                                    </p:set>
                                    <p:animEffect transition="in" filter="slide(fromBottom)">
                                      <p:cBhvr>
                                        <p:cTn id="24" dur="500"/>
                                        <p:tgtEl>
                                          <p:spTgt spid="27136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271363">
                                            <p:txEl>
                                              <p:pRg st="5" end="5"/>
                                            </p:txEl>
                                          </p:spTgt>
                                        </p:tgtEl>
                                        <p:attrNameLst>
                                          <p:attrName>style.visibility</p:attrName>
                                        </p:attrNameLst>
                                      </p:cBhvr>
                                      <p:to>
                                        <p:strVal val="visible"/>
                                      </p:to>
                                    </p:set>
                                    <p:animEffect transition="in" filter="slide(fromBottom)">
                                      <p:cBhvr>
                                        <p:cTn id="29" dur="500"/>
                                        <p:tgtEl>
                                          <p:spTgt spid="271363">
                                            <p:txEl>
                                              <p:pRg st="5" end="5"/>
                                            </p:txEl>
                                          </p:spTgt>
                                        </p:tgtEl>
                                      </p:cBhvr>
                                    </p:animEffect>
                                  </p:childTnLst>
                                </p:cTn>
                              </p:par>
                            </p:childTnLst>
                          </p:cTn>
                        </p:par>
                        <p:par>
                          <p:cTn id="30" fill="hold" nodeType="afterGroup">
                            <p:stCondLst>
                              <p:cond delay="500"/>
                            </p:stCondLst>
                            <p:childTnLst>
                              <p:par>
                                <p:cTn id="31" presetID="12" presetClass="entr" presetSubtype="4" fill="hold" nodeType="afterEffect">
                                  <p:stCondLst>
                                    <p:cond delay="0"/>
                                  </p:stCondLst>
                                  <p:childTnLst>
                                    <p:set>
                                      <p:cBhvr>
                                        <p:cTn id="32" dur="1" fill="hold">
                                          <p:stCondLst>
                                            <p:cond delay="0"/>
                                          </p:stCondLst>
                                        </p:cTn>
                                        <p:tgtEl>
                                          <p:spTgt spid="271363">
                                            <p:txEl>
                                              <p:pRg st="6" end="6"/>
                                            </p:txEl>
                                          </p:spTgt>
                                        </p:tgtEl>
                                        <p:attrNameLst>
                                          <p:attrName>style.visibility</p:attrName>
                                        </p:attrNameLst>
                                      </p:cBhvr>
                                      <p:to>
                                        <p:strVal val="visible"/>
                                      </p:to>
                                    </p:set>
                                    <p:animEffect transition="in" filter="slide(fromBottom)">
                                      <p:cBhvr>
                                        <p:cTn id="33" dur="500"/>
                                        <p:tgtEl>
                                          <p:spTgt spid="27136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271363">
                                            <p:txEl>
                                              <p:pRg st="7" end="7"/>
                                            </p:txEl>
                                          </p:spTgt>
                                        </p:tgtEl>
                                        <p:attrNameLst>
                                          <p:attrName>style.visibility</p:attrName>
                                        </p:attrNameLst>
                                      </p:cBhvr>
                                      <p:to>
                                        <p:strVal val="visible"/>
                                      </p:to>
                                    </p:set>
                                    <p:animEffect transition="in" filter="slide(fromBottom)">
                                      <p:cBhvr>
                                        <p:cTn id="38" dur="500"/>
                                        <p:tgtEl>
                                          <p:spTgt spid="271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Text Box 3"/>
          <p:cNvSpPr txBox="1">
            <a:spLocks noChangeArrowheads="1"/>
          </p:cNvSpPr>
          <p:nvPr/>
        </p:nvSpPr>
        <p:spPr bwMode="auto">
          <a:xfrm>
            <a:off x="152400" y="152400"/>
            <a:ext cx="5791200" cy="83185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Each of these numerous cells will co-exist in various stages of their Life Cycle.</a:t>
            </a:r>
          </a:p>
        </p:txBody>
      </p:sp>
      <p:pic>
        <p:nvPicPr>
          <p:cNvPr id="21507" name="Picture 5" descr="multice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smtClean="0"/>
              <a:t>Thunderstorm Classification</a:t>
            </a:r>
          </a:p>
        </p:txBody>
      </p:sp>
      <p:sp>
        <p:nvSpPr>
          <p:cNvPr id="294915" name="Rectangle 3"/>
          <p:cNvSpPr>
            <a:spLocks noGrp="1" noChangeArrowheads="1"/>
          </p:cNvSpPr>
          <p:nvPr>
            <p:ph type="body" idx="1"/>
          </p:nvPr>
        </p:nvSpPr>
        <p:spPr/>
        <p:txBody>
          <a:bodyPr/>
          <a:lstStyle/>
          <a:p>
            <a:pPr eaLnBrk="1" hangingPunct="1">
              <a:defRPr/>
            </a:pPr>
            <a:r>
              <a:rPr lang="en-US" dirty="0" smtClean="0">
                <a:solidFill>
                  <a:srgbClr val="FF0000"/>
                </a:solidFill>
              </a:rPr>
              <a:t>Squall</a:t>
            </a:r>
            <a:r>
              <a:rPr lang="en-US" dirty="0" smtClean="0"/>
              <a:t> Line Storms</a:t>
            </a:r>
          </a:p>
          <a:p>
            <a:pPr lvl="1" eaLnBrk="1" hangingPunct="1">
              <a:defRPr/>
            </a:pPr>
            <a:r>
              <a:rPr lang="en-US" dirty="0" smtClean="0"/>
              <a:t>Linear band of storms</a:t>
            </a:r>
          </a:p>
          <a:p>
            <a:pPr lvl="1" eaLnBrk="1" hangingPunct="1">
              <a:defRPr/>
            </a:pPr>
            <a:r>
              <a:rPr lang="en-US" dirty="0" smtClean="0"/>
              <a:t>Can stretch for hundreds of miles and may last anywhere from 10 hours – 4 days!</a:t>
            </a:r>
          </a:p>
          <a:p>
            <a:pPr lvl="1" eaLnBrk="1" hangingPunct="1">
              <a:defRPr/>
            </a:pPr>
            <a:r>
              <a:rPr lang="en-US" dirty="0" smtClean="0"/>
              <a:t>Wind Shear is critical to the maintenance of updrafts that refuel the storms moisture supply.</a:t>
            </a:r>
          </a:p>
          <a:p>
            <a:pPr lvl="2" eaLnBrk="1" hangingPunct="1">
              <a:defRPr/>
            </a:pPr>
            <a:r>
              <a:rPr lang="en-US" dirty="0" smtClean="0"/>
              <a:t>The difference in wind speed and direction.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slide(fromBottom)">
                                      <p:cBhvr>
                                        <p:cTn id="7" dur="500"/>
                                        <p:tgtEl>
                                          <p:spTgt spid="29491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animEffect transition="in" filter="slide(fromBottom)">
                                      <p:cBhvr>
                                        <p:cTn id="11" dur="500"/>
                                        <p:tgtEl>
                                          <p:spTgt spid="29491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94915">
                                            <p:txEl>
                                              <p:pRg st="2" end="2"/>
                                            </p:txEl>
                                          </p:spTgt>
                                        </p:tgtEl>
                                        <p:attrNameLst>
                                          <p:attrName>style.visibility</p:attrName>
                                        </p:attrNameLst>
                                      </p:cBhvr>
                                      <p:to>
                                        <p:strVal val="visible"/>
                                      </p:to>
                                    </p:set>
                                    <p:animEffect transition="in" filter="slide(fromBottom)">
                                      <p:cBhvr>
                                        <p:cTn id="16" dur="500"/>
                                        <p:tgtEl>
                                          <p:spTgt spid="2949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94915">
                                            <p:txEl>
                                              <p:pRg st="3" end="3"/>
                                            </p:txEl>
                                          </p:spTgt>
                                        </p:tgtEl>
                                        <p:attrNameLst>
                                          <p:attrName>style.visibility</p:attrName>
                                        </p:attrNameLst>
                                      </p:cBhvr>
                                      <p:to>
                                        <p:strVal val="visible"/>
                                      </p:to>
                                    </p:set>
                                    <p:animEffect transition="in" filter="slide(fromBottom)">
                                      <p:cBhvr>
                                        <p:cTn id="21" dur="500"/>
                                        <p:tgtEl>
                                          <p:spTgt spid="294915">
                                            <p:txEl>
                                              <p:pRg st="3" end="3"/>
                                            </p:txEl>
                                          </p:spTgt>
                                        </p:tgtEl>
                                      </p:cBhvr>
                                    </p:animEffect>
                                  </p:childTnLst>
                                </p:cTn>
                              </p:par>
                            </p:childTnLst>
                          </p:cTn>
                        </p:par>
                        <p:par>
                          <p:cTn id="22" fill="hold" nodeType="afterGroup">
                            <p:stCondLst>
                              <p:cond delay="500"/>
                            </p:stCondLst>
                            <p:childTnLst>
                              <p:par>
                                <p:cTn id="23" presetID="12" presetClass="entr" presetSubtype="4" fill="hold" nodeType="afterEffect">
                                  <p:stCondLst>
                                    <p:cond delay="0"/>
                                  </p:stCondLst>
                                  <p:childTnLst>
                                    <p:set>
                                      <p:cBhvr>
                                        <p:cTn id="24" dur="1" fill="hold">
                                          <p:stCondLst>
                                            <p:cond delay="0"/>
                                          </p:stCondLst>
                                        </p:cTn>
                                        <p:tgtEl>
                                          <p:spTgt spid="294915">
                                            <p:txEl>
                                              <p:pRg st="4" end="4"/>
                                            </p:txEl>
                                          </p:spTgt>
                                        </p:tgtEl>
                                        <p:attrNameLst>
                                          <p:attrName>style.visibility</p:attrName>
                                        </p:attrNameLst>
                                      </p:cBhvr>
                                      <p:to>
                                        <p:strVal val="visible"/>
                                      </p:to>
                                    </p:set>
                                    <p:animEffect transition="in" filter="slide(fromBottom)">
                                      <p:cBhvr>
                                        <p:cTn id="25" dur="500"/>
                                        <p:tgtEl>
                                          <p:spTgt spid="294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IG11_0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62" name="Text Box 2"/>
          <p:cNvSpPr txBox="1">
            <a:spLocks noChangeArrowheads="1"/>
          </p:cNvSpPr>
          <p:nvPr/>
        </p:nvSpPr>
        <p:spPr bwMode="auto">
          <a:xfrm>
            <a:off x="152400" y="152400"/>
            <a:ext cx="8839200" cy="119697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A ‘Gust Front’ of cold air down drafting from the storm spreads ahead of the squall line and acts as a mini cold front, continually lifting warm moist air to fuel the storms. </a:t>
            </a:r>
            <a:r>
              <a:rPr lang="en-US" sz="2000" b="1">
                <a:solidFill>
                  <a:srgbClr val="FF0000"/>
                </a:solidFill>
                <a:effectLst>
                  <a:outerShdw blurRad="38100" dist="38100" dir="2700000" algn="tl">
                    <a:srgbClr val="C0C0C0"/>
                  </a:outerShdw>
                </a:effectLst>
              </a:rPr>
              <a:t>(Fig. 11-14 p. 320)</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quall line thunderstorm diagra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906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14" name="Text Box 6"/>
          <p:cNvSpPr txBox="1">
            <a:spLocks noChangeArrowheads="1"/>
          </p:cNvSpPr>
          <p:nvPr/>
        </p:nvSpPr>
        <p:spPr bwMode="auto">
          <a:xfrm>
            <a:off x="152400" y="152400"/>
            <a:ext cx="1752600" cy="466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Squall Line</a:t>
            </a:r>
            <a:endParaRPr lang="en-US" sz="2000" b="1">
              <a:solidFill>
                <a:srgbClr val="FF0000"/>
              </a:solidFill>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smtClean="0"/>
              <a:t>Thunderstorms</a:t>
            </a:r>
          </a:p>
        </p:txBody>
      </p:sp>
      <p:sp>
        <p:nvSpPr>
          <p:cNvPr id="190467" name="Rectangle 3"/>
          <p:cNvSpPr>
            <a:spLocks noGrp="1" noChangeArrowheads="1"/>
          </p:cNvSpPr>
          <p:nvPr>
            <p:ph type="body" idx="1"/>
          </p:nvPr>
        </p:nvSpPr>
        <p:spPr/>
        <p:txBody>
          <a:bodyPr/>
          <a:lstStyle/>
          <a:p>
            <a:pPr eaLnBrk="1" hangingPunct="1">
              <a:defRPr/>
            </a:pPr>
            <a:r>
              <a:rPr lang="en-US" smtClean="0"/>
              <a:t>Pre-Requisites</a:t>
            </a:r>
          </a:p>
          <a:p>
            <a:pPr eaLnBrk="1" hangingPunct="1">
              <a:defRPr/>
            </a:pPr>
            <a:r>
              <a:rPr lang="en-US" smtClean="0"/>
              <a:t>Thunderstorm Classification</a:t>
            </a:r>
          </a:p>
          <a:p>
            <a:pPr eaLnBrk="1" hangingPunct="1">
              <a:defRPr/>
            </a:pPr>
            <a:r>
              <a:rPr lang="en-US" smtClean="0"/>
              <a:t>Thunderstorm Hazards:</a:t>
            </a:r>
          </a:p>
          <a:p>
            <a:pPr lvl="1" eaLnBrk="1" hangingPunct="1">
              <a:defRPr/>
            </a:pPr>
            <a:r>
              <a:rPr lang="en-US" smtClean="0"/>
              <a:t>Downbursts &amp; Microbursts</a:t>
            </a:r>
          </a:p>
          <a:p>
            <a:pPr lvl="1" eaLnBrk="1" hangingPunct="1">
              <a:defRPr/>
            </a:pPr>
            <a:r>
              <a:rPr lang="en-US" smtClean="0"/>
              <a:t>Tornadoes</a:t>
            </a:r>
          </a:p>
          <a:p>
            <a:pPr lvl="1" eaLnBrk="1" hangingPunct="1">
              <a:defRPr/>
            </a:pPr>
            <a:r>
              <a:rPr lang="en-US" smtClean="0"/>
              <a:t>Lightning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Bottom)">
                                      <p:cBhvr>
                                        <p:cTn id="7" dur="500"/>
                                        <p:tgtEl>
                                          <p:spTgt spid="19046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animEffect transition="in" filter="slide(fromBottom)">
                                      <p:cBhvr>
                                        <p:cTn id="11" dur="500"/>
                                        <p:tgtEl>
                                          <p:spTgt spid="190467">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slide(fromBottom)">
                                      <p:cBhvr>
                                        <p:cTn id="15" dur="500"/>
                                        <p:tgtEl>
                                          <p:spTgt spid="190467">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animEffect transition="in" filter="slide(fromBottom)">
                                      <p:cBhvr>
                                        <p:cTn id="19" dur="500"/>
                                        <p:tgtEl>
                                          <p:spTgt spid="190467">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slide(fromBottom)">
                                      <p:cBhvr>
                                        <p:cTn id="23" dur="500"/>
                                        <p:tgtEl>
                                          <p:spTgt spid="190467">
                                            <p:txEl>
                                              <p:pRg st="4" end="4"/>
                                            </p:txEl>
                                          </p:spTgt>
                                        </p:tgtEl>
                                      </p:cBhvr>
                                    </p:animEffect>
                                  </p:childTnLst>
                                </p:cTn>
                              </p:par>
                            </p:childTnLst>
                          </p:cTn>
                        </p:par>
                        <p:par>
                          <p:cTn id="24" fill="hold" nodeType="afterGroup">
                            <p:stCondLst>
                              <p:cond delay="2500"/>
                            </p:stCondLst>
                            <p:childTnLst>
                              <p:par>
                                <p:cTn id="25" presetID="12" presetClass="entr" presetSubtype="4" fill="hold" nodeType="after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animEffect transition="in" filter="slide(fromBottom)">
                                      <p:cBhvr>
                                        <p:cTn id="27" dur="500"/>
                                        <p:tgtEl>
                                          <p:spTgt spid="190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smtClean="0"/>
              <a:t>Thunderstorm Classification</a:t>
            </a:r>
          </a:p>
        </p:txBody>
      </p:sp>
      <p:sp>
        <p:nvSpPr>
          <p:cNvPr id="301059" name="Rectangle 3"/>
          <p:cNvSpPr>
            <a:spLocks noGrp="1" noChangeArrowheads="1"/>
          </p:cNvSpPr>
          <p:nvPr>
            <p:ph type="body" idx="1"/>
          </p:nvPr>
        </p:nvSpPr>
        <p:spPr/>
        <p:txBody>
          <a:bodyPr/>
          <a:lstStyle/>
          <a:p>
            <a:pPr eaLnBrk="1" hangingPunct="1">
              <a:lnSpc>
                <a:spcPct val="90000"/>
              </a:lnSpc>
              <a:defRPr/>
            </a:pPr>
            <a:r>
              <a:rPr lang="en-US" dirty="0" err="1" smtClean="0"/>
              <a:t>Mesoscale</a:t>
            </a:r>
            <a:r>
              <a:rPr lang="en-US" dirty="0" smtClean="0"/>
              <a:t> Convective </a:t>
            </a:r>
            <a:r>
              <a:rPr lang="en-US" dirty="0" smtClean="0">
                <a:solidFill>
                  <a:srgbClr val="FF0000"/>
                </a:solidFill>
              </a:rPr>
              <a:t>Complexes</a:t>
            </a:r>
            <a:r>
              <a:rPr lang="en-US" dirty="0" smtClean="0"/>
              <a:t> (MCC)</a:t>
            </a:r>
          </a:p>
          <a:p>
            <a:pPr lvl="1" eaLnBrk="1" hangingPunct="1">
              <a:lnSpc>
                <a:spcPct val="90000"/>
              </a:lnSpc>
              <a:defRPr/>
            </a:pPr>
            <a:r>
              <a:rPr lang="en-US" dirty="0" smtClean="0"/>
              <a:t>When MCS form as circular groupings (rather than linear squall lines) they’re known as MCC</a:t>
            </a:r>
          </a:p>
          <a:p>
            <a:pPr lvl="1" eaLnBrk="1" hangingPunct="1">
              <a:lnSpc>
                <a:spcPct val="90000"/>
              </a:lnSpc>
              <a:defRPr/>
            </a:pPr>
            <a:r>
              <a:rPr lang="en-US" dirty="0" smtClean="0"/>
              <a:t>They ‘feed’ from each other’s outflows of cool, wet air </a:t>
            </a:r>
            <a:br>
              <a:rPr lang="en-US" dirty="0" smtClean="0"/>
            </a:br>
            <a:r>
              <a:rPr lang="en-US" dirty="0" smtClean="0"/>
              <a:t>(same outflow as in squall line storms)</a:t>
            </a:r>
          </a:p>
          <a:p>
            <a:pPr lvl="1" eaLnBrk="1" hangingPunct="1">
              <a:lnSpc>
                <a:spcPct val="90000"/>
              </a:lnSpc>
              <a:defRPr/>
            </a:pPr>
            <a:r>
              <a:rPr lang="en-US" dirty="0" smtClean="0"/>
              <a:t>Can be seen dissipating and reforming over time and distance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slide(fromBottom)">
                                      <p:cBhvr>
                                        <p:cTn id="7" dur="500"/>
                                        <p:tgtEl>
                                          <p:spTgt spid="30105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01059">
                                            <p:txEl>
                                              <p:pRg st="1" end="1"/>
                                            </p:txEl>
                                          </p:spTgt>
                                        </p:tgtEl>
                                        <p:attrNameLst>
                                          <p:attrName>style.visibility</p:attrName>
                                        </p:attrNameLst>
                                      </p:cBhvr>
                                      <p:to>
                                        <p:strVal val="visible"/>
                                      </p:to>
                                    </p:set>
                                    <p:animEffect transition="in" filter="slide(fromBottom)">
                                      <p:cBhvr>
                                        <p:cTn id="11" dur="500"/>
                                        <p:tgtEl>
                                          <p:spTgt spid="30105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01059">
                                            <p:txEl>
                                              <p:pRg st="2" end="2"/>
                                            </p:txEl>
                                          </p:spTgt>
                                        </p:tgtEl>
                                        <p:attrNameLst>
                                          <p:attrName>style.visibility</p:attrName>
                                        </p:attrNameLst>
                                      </p:cBhvr>
                                      <p:to>
                                        <p:strVal val="visible"/>
                                      </p:to>
                                    </p:set>
                                    <p:animEffect transition="in" filter="slide(fromBottom)">
                                      <p:cBhvr>
                                        <p:cTn id="16" dur="500"/>
                                        <p:tgtEl>
                                          <p:spTgt spid="30105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01059">
                                            <p:txEl>
                                              <p:pRg st="3" end="3"/>
                                            </p:txEl>
                                          </p:spTgt>
                                        </p:tgtEl>
                                        <p:attrNameLst>
                                          <p:attrName>style.visibility</p:attrName>
                                        </p:attrNameLst>
                                      </p:cBhvr>
                                      <p:to>
                                        <p:strVal val="visible"/>
                                      </p:to>
                                    </p:set>
                                    <p:animEffect transition="in" filter="slide(fromBottom)">
                                      <p:cBhvr>
                                        <p:cTn id="21" dur="500"/>
                                        <p:tgtEl>
                                          <p:spTgt spid="301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FIG11_0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5" name="Text Box 3"/>
          <p:cNvSpPr txBox="1">
            <a:spLocks noChangeArrowheads="1"/>
          </p:cNvSpPr>
          <p:nvPr/>
        </p:nvSpPr>
        <p:spPr bwMode="auto">
          <a:xfrm>
            <a:off x="152400" y="152400"/>
            <a:ext cx="4953000" cy="83185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Mesoscale Convective Complex over eastern South Dakota </a:t>
            </a:r>
            <a:r>
              <a:rPr lang="en-US" sz="2000" b="1">
                <a:solidFill>
                  <a:srgbClr val="FF0000"/>
                </a:solidFill>
                <a:effectLst>
                  <a:outerShdw blurRad="38100" dist="38100" dir="2700000" algn="tl">
                    <a:srgbClr val="C0C0C0"/>
                  </a:outerShdw>
                </a:effectLst>
              </a:rPr>
              <a:t>(Fig. 11-9 p. 317)</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FIG11_0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6350"/>
            <a:ext cx="70104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1299" name="Text Box 3"/>
          <p:cNvSpPr txBox="1">
            <a:spLocks noChangeArrowheads="1"/>
          </p:cNvSpPr>
          <p:nvPr/>
        </p:nvSpPr>
        <p:spPr bwMode="auto">
          <a:xfrm>
            <a:off x="152400" y="152400"/>
            <a:ext cx="1752600" cy="4332288"/>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Radar Imagery Depicting Outflow Boundaries</a:t>
            </a:r>
          </a:p>
          <a:p>
            <a:pPr>
              <a:spcBef>
                <a:spcPct val="50000"/>
              </a:spcBef>
              <a:defRPr/>
            </a:pPr>
            <a:r>
              <a:rPr lang="en-US" sz="2400" b="1">
                <a:solidFill>
                  <a:srgbClr val="FF0000"/>
                </a:solidFill>
                <a:effectLst>
                  <a:outerShdw blurRad="38100" dist="38100" dir="2700000" algn="tl">
                    <a:srgbClr val="C0C0C0"/>
                  </a:outerShdw>
                </a:effectLst>
              </a:rPr>
              <a:t>These will often fuel adjacent storm cells.</a:t>
            </a:r>
          </a:p>
          <a:p>
            <a:pPr>
              <a:spcBef>
                <a:spcPct val="50000"/>
              </a:spcBef>
              <a:defRPr/>
            </a:pPr>
            <a:r>
              <a:rPr lang="en-US" sz="2000" b="1">
                <a:solidFill>
                  <a:srgbClr val="FF0000"/>
                </a:solidFill>
                <a:effectLst>
                  <a:outerShdw blurRad="38100" dist="38100" dir="2700000" algn="tl">
                    <a:srgbClr val="C0C0C0"/>
                  </a:outerShdw>
                </a:effectLst>
              </a:rPr>
              <a:t>(Fig. 11-10 </a:t>
            </a:r>
            <a:br>
              <a:rPr lang="en-US" sz="2000" b="1">
                <a:solidFill>
                  <a:srgbClr val="FF0000"/>
                </a:solidFill>
                <a:effectLst>
                  <a:outerShdw blurRad="38100" dist="38100" dir="2700000" algn="tl">
                    <a:srgbClr val="C0C0C0"/>
                  </a:outerShdw>
                </a:effectLst>
              </a:rPr>
            </a:br>
            <a:r>
              <a:rPr lang="en-US" sz="2000" b="1">
                <a:solidFill>
                  <a:srgbClr val="FF0000"/>
                </a:solidFill>
                <a:effectLst>
                  <a:outerShdw blurRad="38100" dist="38100" dir="2700000" algn="tl">
                    <a:srgbClr val="C0C0C0"/>
                  </a:outerShdw>
                </a:effectLst>
              </a:rPr>
              <a:t>p. 317)</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FIG11_0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251" name="Text Box 3"/>
          <p:cNvSpPr txBox="1">
            <a:spLocks noChangeArrowheads="1"/>
          </p:cNvSpPr>
          <p:nvPr/>
        </p:nvSpPr>
        <p:spPr bwMode="auto">
          <a:xfrm>
            <a:off x="152400" y="152400"/>
            <a:ext cx="8839200" cy="156210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As the MCC migrates to the NE, the outflow of each cell propagates its neighbors. The oldest cell, on the northern end of the chain, will dissipate only to be replaced by a new cell at the south end. </a:t>
            </a:r>
            <a:r>
              <a:rPr lang="en-US" sz="2000" b="1" dirty="0">
                <a:solidFill>
                  <a:srgbClr val="FF0000"/>
                </a:solidFill>
                <a:effectLst>
                  <a:outerShdw blurRad="38100" dist="38100" dir="2700000" algn="tl">
                    <a:srgbClr val="C0C0C0"/>
                  </a:outerShdw>
                </a:effectLst>
              </a:rPr>
              <a:t>(Fig. 11-11 p. 319)</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152400" y="152400"/>
            <a:ext cx="1905000" cy="466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Recall…</a:t>
            </a:r>
          </a:p>
        </p:txBody>
      </p:sp>
      <p:pic>
        <p:nvPicPr>
          <p:cNvPr id="29699" name="Picture 3" descr="multice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hangingPunct="1">
              <a:defRPr/>
            </a:pPr>
            <a:r>
              <a:rPr lang="en-US" smtClean="0"/>
              <a:t>Thunderstorm Classification</a:t>
            </a:r>
          </a:p>
        </p:txBody>
      </p:sp>
      <p:sp>
        <p:nvSpPr>
          <p:cNvPr id="313347" name="Rectangle 3"/>
          <p:cNvSpPr>
            <a:spLocks noGrp="1" noChangeArrowheads="1"/>
          </p:cNvSpPr>
          <p:nvPr>
            <p:ph type="body" idx="1"/>
          </p:nvPr>
        </p:nvSpPr>
        <p:spPr/>
        <p:txBody>
          <a:bodyPr/>
          <a:lstStyle/>
          <a:p>
            <a:pPr eaLnBrk="1" hangingPunct="1">
              <a:defRPr/>
            </a:pPr>
            <a:r>
              <a:rPr lang="en-US" dirty="0" err="1" smtClean="0">
                <a:solidFill>
                  <a:srgbClr val="FF0000"/>
                </a:solidFill>
              </a:rPr>
              <a:t>Supercell</a:t>
            </a:r>
            <a:r>
              <a:rPr lang="en-US" dirty="0" smtClean="0"/>
              <a:t> Storms</a:t>
            </a:r>
          </a:p>
          <a:p>
            <a:pPr lvl="1" eaLnBrk="1" hangingPunct="1">
              <a:defRPr/>
            </a:pPr>
            <a:r>
              <a:rPr lang="en-US" dirty="0" smtClean="0"/>
              <a:t>Extremely violent, though smaller and shorter-lived than MCS storms</a:t>
            </a:r>
          </a:p>
          <a:p>
            <a:pPr lvl="2" eaLnBrk="1" hangingPunct="1">
              <a:defRPr/>
            </a:pPr>
            <a:r>
              <a:rPr lang="en-US" dirty="0" smtClean="0"/>
              <a:t>Form the majority of very large tornadoes</a:t>
            </a:r>
          </a:p>
          <a:p>
            <a:pPr lvl="2" eaLnBrk="1" hangingPunct="1">
              <a:defRPr/>
            </a:pPr>
            <a:r>
              <a:rPr lang="en-US" dirty="0" smtClean="0"/>
              <a:t>Typical lifespan is 2-4 hours</a:t>
            </a:r>
          </a:p>
          <a:p>
            <a:pPr lvl="1" eaLnBrk="1" hangingPunct="1">
              <a:defRPr/>
            </a:pPr>
            <a:r>
              <a:rPr lang="en-US" dirty="0" smtClean="0"/>
              <a:t>Characterized by a rotating updraft </a:t>
            </a:r>
          </a:p>
          <a:p>
            <a:pPr lvl="2" eaLnBrk="1" hangingPunct="1">
              <a:defRPr/>
            </a:pPr>
            <a:r>
              <a:rPr lang="en-US" dirty="0" smtClean="0"/>
              <a:t>Product of very strong vertical wind shear</a:t>
            </a:r>
          </a:p>
          <a:p>
            <a:pPr lvl="2" eaLnBrk="1" hangingPunct="1">
              <a:defRPr/>
            </a:pPr>
            <a:r>
              <a:rPr lang="en-US" dirty="0" smtClean="0"/>
              <a:t>Rotation is often visible from the ground.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slide(fromBottom)">
                                      <p:cBhvr>
                                        <p:cTn id="7" dur="500"/>
                                        <p:tgtEl>
                                          <p:spTgt spid="31334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13347">
                                            <p:txEl>
                                              <p:pRg st="1" end="1"/>
                                            </p:txEl>
                                          </p:spTgt>
                                        </p:tgtEl>
                                        <p:attrNameLst>
                                          <p:attrName>style.visibility</p:attrName>
                                        </p:attrNameLst>
                                      </p:cBhvr>
                                      <p:to>
                                        <p:strVal val="visible"/>
                                      </p:to>
                                    </p:set>
                                    <p:animEffect transition="in" filter="slide(fromBottom)">
                                      <p:cBhvr>
                                        <p:cTn id="11" dur="500"/>
                                        <p:tgtEl>
                                          <p:spTgt spid="31334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13347">
                                            <p:txEl>
                                              <p:pRg st="2" end="2"/>
                                            </p:txEl>
                                          </p:spTgt>
                                        </p:tgtEl>
                                        <p:attrNameLst>
                                          <p:attrName>style.visibility</p:attrName>
                                        </p:attrNameLst>
                                      </p:cBhvr>
                                      <p:to>
                                        <p:strVal val="visible"/>
                                      </p:to>
                                    </p:set>
                                    <p:animEffect transition="in" filter="slide(fromBottom)">
                                      <p:cBhvr>
                                        <p:cTn id="16" dur="500"/>
                                        <p:tgtEl>
                                          <p:spTgt spid="313347">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13347">
                                            <p:txEl>
                                              <p:pRg st="3" end="3"/>
                                            </p:txEl>
                                          </p:spTgt>
                                        </p:tgtEl>
                                        <p:attrNameLst>
                                          <p:attrName>style.visibility</p:attrName>
                                        </p:attrNameLst>
                                      </p:cBhvr>
                                      <p:to>
                                        <p:strVal val="visible"/>
                                      </p:to>
                                    </p:set>
                                    <p:animEffect transition="in" filter="slide(fromBottom)">
                                      <p:cBhvr>
                                        <p:cTn id="20" dur="500"/>
                                        <p:tgtEl>
                                          <p:spTgt spid="31334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313347">
                                            <p:txEl>
                                              <p:pRg st="4" end="4"/>
                                            </p:txEl>
                                          </p:spTgt>
                                        </p:tgtEl>
                                        <p:attrNameLst>
                                          <p:attrName>style.visibility</p:attrName>
                                        </p:attrNameLst>
                                      </p:cBhvr>
                                      <p:to>
                                        <p:strVal val="visible"/>
                                      </p:to>
                                    </p:set>
                                    <p:animEffect transition="in" filter="slide(fromBottom)">
                                      <p:cBhvr>
                                        <p:cTn id="25" dur="500"/>
                                        <p:tgtEl>
                                          <p:spTgt spid="313347">
                                            <p:txEl>
                                              <p:pRg st="4" end="4"/>
                                            </p:txEl>
                                          </p:spTgt>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313347">
                                            <p:txEl>
                                              <p:pRg st="5" end="5"/>
                                            </p:txEl>
                                          </p:spTgt>
                                        </p:tgtEl>
                                        <p:attrNameLst>
                                          <p:attrName>style.visibility</p:attrName>
                                        </p:attrNameLst>
                                      </p:cBhvr>
                                      <p:to>
                                        <p:strVal val="visible"/>
                                      </p:to>
                                    </p:set>
                                    <p:animEffect transition="in" filter="slide(fromBottom)">
                                      <p:cBhvr>
                                        <p:cTn id="29" dur="500"/>
                                        <p:tgtEl>
                                          <p:spTgt spid="313347">
                                            <p:txEl>
                                              <p:pRg st="5" end="5"/>
                                            </p:txEl>
                                          </p:spTgt>
                                        </p:tgtEl>
                                      </p:cBhvr>
                                    </p:animEffect>
                                  </p:childTnLst>
                                </p:cTn>
                              </p:par>
                            </p:childTnLst>
                          </p:cTn>
                        </p:par>
                        <p:par>
                          <p:cTn id="30" fill="hold" nodeType="afterGroup">
                            <p:stCondLst>
                              <p:cond delay="1000"/>
                            </p:stCondLst>
                            <p:childTnLst>
                              <p:par>
                                <p:cTn id="31" presetID="12" presetClass="entr" presetSubtype="4" fill="hold" nodeType="afterEffect">
                                  <p:stCondLst>
                                    <p:cond delay="0"/>
                                  </p:stCondLst>
                                  <p:childTnLst>
                                    <p:set>
                                      <p:cBhvr>
                                        <p:cTn id="32" dur="1" fill="hold">
                                          <p:stCondLst>
                                            <p:cond delay="0"/>
                                          </p:stCondLst>
                                        </p:cTn>
                                        <p:tgtEl>
                                          <p:spTgt spid="313347">
                                            <p:txEl>
                                              <p:pRg st="6" end="6"/>
                                            </p:txEl>
                                          </p:spTgt>
                                        </p:tgtEl>
                                        <p:attrNameLst>
                                          <p:attrName>style.visibility</p:attrName>
                                        </p:attrNameLst>
                                      </p:cBhvr>
                                      <p:to>
                                        <p:strVal val="visible"/>
                                      </p:to>
                                    </p:set>
                                    <p:animEffect transition="in" filter="slide(fromBottom)">
                                      <p:cBhvr>
                                        <p:cTn id="33" dur="500"/>
                                        <p:tgtEl>
                                          <p:spTgt spid="313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152400" y="152400"/>
            <a:ext cx="2362200" cy="156210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Supercells are characterized by rotational updrafts</a:t>
            </a:r>
            <a:endParaRPr lang="en-US" sz="2000" b="1">
              <a:solidFill>
                <a:srgbClr val="FF0000"/>
              </a:solidFill>
              <a:effectLst>
                <a:outerShdw blurRad="38100" dist="38100" dir="2700000" algn="tl">
                  <a:srgbClr val="C0C0C0"/>
                </a:outerShdw>
              </a:effectLst>
            </a:endParaRPr>
          </a:p>
        </p:txBody>
      </p:sp>
      <p:pic>
        <p:nvPicPr>
          <p:cNvPr id="31747" name="Picture 5" descr="Supercell and spiral updraf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098800"/>
            <a:ext cx="5638800"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7" descr="View underneath a superce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0"/>
            <a:ext cx="5410200" cy="360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FIG11_0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1440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42" name="Text Box 2"/>
          <p:cNvSpPr txBox="1">
            <a:spLocks noChangeArrowheads="1"/>
          </p:cNvSpPr>
          <p:nvPr/>
        </p:nvSpPr>
        <p:spPr bwMode="auto">
          <a:xfrm>
            <a:off x="152400" y="152400"/>
            <a:ext cx="8458200" cy="7715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Vertical Wind Shear is critical to the development of Supercells </a:t>
            </a:r>
            <a:r>
              <a:rPr lang="en-US" sz="2000" b="1">
                <a:solidFill>
                  <a:srgbClr val="FF0000"/>
                </a:solidFill>
                <a:effectLst>
                  <a:outerShdw blurRad="38100" dist="38100" dir="2700000" algn="tl">
                    <a:srgbClr val="C0C0C0"/>
                  </a:outerShdw>
                </a:effectLst>
              </a:rPr>
              <a:t>(Fig. 11-18 p. 322)</a:t>
            </a:r>
            <a:endParaRPr lang="en-US" sz="1800" b="1">
              <a:solidFill>
                <a:srgbClr val="FF0000"/>
              </a:solidFill>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7" descr="antonwc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55650"/>
            <a:ext cx="9144000" cy="610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9491" name="Text Box 3"/>
          <p:cNvSpPr txBox="1">
            <a:spLocks noChangeArrowheads="1"/>
          </p:cNvSpPr>
          <p:nvPr/>
        </p:nvSpPr>
        <p:spPr bwMode="auto">
          <a:xfrm>
            <a:off x="533400" y="95071"/>
            <a:ext cx="8458200" cy="1200329"/>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smtClean="0">
                <a:solidFill>
                  <a:srgbClr val="FF0000"/>
                </a:solidFill>
                <a:effectLst>
                  <a:outerShdw blurRad="38100" dist="38100" dir="2700000" algn="tl">
                    <a:srgbClr val="C0C0C0"/>
                  </a:outerShdw>
                </a:effectLst>
              </a:rPr>
              <a:t>                   Cool Moist air from Downdraft gets into                      .                   Updraft and Saturates closer to ground.                                                                                .     Wall </a:t>
            </a:r>
            <a:r>
              <a:rPr lang="en-US" sz="2400" b="1" dirty="0">
                <a:solidFill>
                  <a:srgbClr val="FF0000"/>
                </a:solidFill>
                <a:effectLst>
                  <a:outerShdw blurRad="38100" dist="38100" dir="2700000" algn="tl">
                    <a:srgbClr val="C0C0C0"/>
                  </a:outerShdw>
                </a:effectLst>
              </a:rPr>
              <a:t>Clouds are often indicative of Tornado </a:t>
            </a:r>
            <a:r>
              <a:rPr lang="en-US" sz="2400" b="1" dirty="0" smtClean="0">
                <a:solidFill>
                  <a:srgbClr val="FF0000"/>
                </a:solidFill>
                <a:effectLst>
                  <a:outerShdw blurRad="38100" dist="38100" dir="2700000" algn="tl">
                    <a:srgbClr val="C0C0C0"/>
                  </a:outerShdw>
                </a:effectLst>
              </a:rPr>
              <a:t>Development         </a:t>
            </a:r>
            <a:endParaRPr lang="en-US" sz="2000" b="1" dirty="0">
              <a:solidFill>
                <a:srgbClr val="FF0000"/>
              </a:solidFill>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IG11_013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0"/>
            <a:ext cx="8458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1538" name="Text Box 2"/>
          <p:cNvSpPr txBox="1">
            <a:spLocks noChangeArrowheads="1"/>
          </p:cNvSpPr>
          <p:nvPr/>
        </p:nvSpPr>
        <p:spPr bwMode="auto">
          <a:xfrm>
            <a:off x="0" y="152401"/>
            <a:ext cx="1524000" cy="6032421"/>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wrap="square">
            <a:spAutoFit/>
          </a:bodyPr>
          <a:lstStyle/>
          <a:p>
            <a:pPr>
              <a:spcBef>
                <a:spcPct val="50000"/>
              </a:spcBef>
              <a:defRPr/>
            </a:pPr>
            <a:r>
              <a:rPr lang="en-US" sz="2400" b="1" dirty="0">
                <a:solidFill>
                  <a:srgbClr val="FF0000"/>
                </a:solidFill>
                <a:effectLst>
                  <a:outerShdw blurRad="38100" dist="38100" dir="2700000" algn="tl">
                    <a:srgbClr val="C0C0C0"/>
                  </a:outerShdw>
                </a:effectLst>
              </a:rPr>
              <a:t>Plan View of Air Inflow</a:t>
            </a:r>
          </a:p>
          <a:p>
            <a:pPr>
              <a:spcBef>
                <a:spcPct val="50000"/>
              </a:spcBef>
              <a:defRPr/>
            </a:pPr>
            <a:r>
              <a:rPr lang="en-US" sz="2400" b="1" dirty="0">
                <a:solidFill>
                  <a:srgbClr val="FF0000"/>
                </a:solidFill>
                <a:effectLst>
                  <a:outerShdw blurRad="38100" dist="38100" dir="2700000" algn="tl">
                    <a:srgbClr val="C0C0C0"/>
                  </a:outerShdw>
                </a:effectLst>
              </a:rPr>
              <a:t>Strongest Zone of Updraft is the Vault.</a:t>
            </a:r>
          </a:p>
          <a:p>
            <a:pPr>
              <a:spcBef>
                <a:spcPct val="50000"/>
              </a:spcBef>
              <a:defRPr/>
            </a:pPr>
            <a:r>
              <a:rPr lang="en-US" sz="2400" b="1" dirty="0">
                <a:solidFill>
                  <a:srgbClr val="FF0000"/>
                </a:solidFill>
                <a:effectLst>
                  <a:outerShdw blurRad="38100" dist="38100" dir="2700000" algn="tl">
                    <a:srgbClr val="C0C0C0"/>
                  </a:outerShdw>
                </a:effectLst>
              </a:rPr>
              <a:t>Radar will fail to detect this </a:t>
            </a:r>
            <a:r>
              <a:rPr lang="en-US" sz="2400" b="1" dirty="0" smtClean="0">
                <a:solidFill>
                  <a:srgbClr val="FF0000"/>
                </a:solidFill>
                <a:effectLst>
                  <a:outerShdw blurRad="38100" dist="38100" dir="2700000" algn="tl">
                    <a:srgbClr val="C0C0C0"/>
                  </a:outerShdw>
                </a:effectLst>
              </a:rPr>
              <a:t>region. Drops too small.</a:t>
            </a:r>
            <a:endParaRPr lang="en-US" sz="2400" b="1" dirty="0">
              <a:solidFill>
                <a:srgbClr val="FF0000"/>
              </a:solidFill>
              <a:effectLst>
                <a:outerShdw blurRad="38100" dist="38100" dir="2700000" algn="tl">
                  <a:srgbClr val="C0C0C0"/>
                </a:outerShdw>
              </a:effectLst>
            </a:endParaRPr>
          </a:p>
          <a:p>
            <a:pPr>
              <a:spcBef>
                <a:spcPct val="50000"/>
              </a:spcBef>
              <a:defRPr/>
            </a:pPr>
            <a:r>
              <a:rPr lang="en-US" sz="2000" b="1" dirty="0">
                <a:solidFill>
                  <a:srgbClr val="FF0000"/>
                </a:solidFill>
                <a:effectLst>
                  <a:outerShdw blurRad="38100" dist="38100" dir="2700000" algn="tl">
                    <a:srgbClr val="C0C0C0"/>
                  </a:outerShdw>
                </a:effectLst>
              </a:rPr>
              <a:t>(Fig. 11-19a </a:t>
            </a:r>
            <a:br>
              <a:rPr lang="en-US" sz="2000" b="1" dirty="0">
                <a:solidFill>
                  <a:srgbClr val="FF0000"/>
                </a:solidFill>
                <a:effectLst>
                  <a:outerShdw blurRad="38100" dist="38100" dir="2700000" algn="tl">
                    <a:srgbClr val="C0C0C0"/>
                  </a:outerShdw>
                </a:effectLst>
              </a:rPr>
            </a:br>
            <a:r>
              <a:rPr lang="en-US" sz="2000" b="1" dirty="0">
                <a:solidFill>
                  <a:srgbClr val="FF0000"/>
                </a:solidFill>
                <a:effectLst>
                  <a:outerShdw blurRad="38100" dist="38100" dir="2700000" algn="tl">
                    <a:srgbClr val="C0C0C0"/>
                  </a:outerShdw>
                </a:effectLst>
              </a:rPr>
              <a:t>p. 323)</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mtClean="0"/>
              <a:t>Pre-Requisites</a:t>
            </a:r>
          </a:p>
        </p:txBody>
      </p:sp>
      <p:sp>
        <p:nvSpPr>
          <p:cNvPr id="192515" name="Rectangle 3"/>
          <p:cNvSpPr>
            <a:spLocks noGrp="1" noChangeArrowheads="1"/>
          </p:cNvSpPr>
          <p:nvPr>
            <p:ph type="body" idx="1"/>
          </p:nvPr>
        </p:nvSpPr>
        <p:spPr/>
        <p:txBody>
          <a:bodyPr/>
          <a:lstStyle/>
          <a:p>
            <a:pPr eaLnBrk="1" hangingPunct="1">
              <a:defRPr/>
            </a:pPr>
            <a:r>
              <a:rPr lang="en-US" dirty="0" smtClean="0"/>
              <a:t>All thunderstorms require three ingredients for their formation: </a:t>
            </a:r>
          </a:p>
          <a:p>
            <a:pPr lvl="1" eaLnBrk="1" hangingPunct="1">
              <a:defRPr/>
            </a:pPr>
            <a:r>
              <a:rPr lang="en-US" dirty="0" smtClean="0">
                <a:solidFill>
                  <a:srgbClr val="FF0000"/>
                </a:solidFill>
              </a:rPr>
              <a:t>Moisture</a:t>
            </a:r>
            <a:r>
              <a:rPr lang="en-US" dirty="0" smtClean="0"/>
              <a:t>, </a:t>
            </a:r>
          </a:p>
          <a:p>
            <a:pPr lvl="1" eaLnBrk="1" hangingPunct="1">
              <a:defRPr/>
            </a:pPr>
            <a:r>
              <a:rPr lang="en-US" dirty="0" smtClean="0">
                <a:solidFill>
                  <a:srgbClr val="FF0000"/>
                </a:solidFill>
              </a:rPr>
              <a:t>Instability</a:t>
            </a:r>
            <a:r>
              <a:rPr lang="en-US" dirty="0" smtClean="0"/>
              <a:t>, and </a:t>
            </a:r>
          </a:p>
          <a:p>
            <a:pPr lvl="1" eaLnBrk="1" hangingPunct="1">
              <a:defRPr/>
            </a:pPr>
            <a:r>
              <a:rPr lang="en-US" dirty="0" smtClean="0"/>
              <a:t>a </a:t>
            </a:r>
            <a:r>
              <a:rPr lang="en-US" dirty="0" smtClean="0">
                <a:solidFill>
                  <a:srgbClr val="FF0000"/>
                </a:solidFill>
              </a:rPr>
              <a:t>Lifting</a:t>
            </a:r>
            <a:r>
              <a:rPr lang="en-US" dirty="0" smtClean="0"/>
              <a:t> Mechanism.</a:t>
            </a:r>
          </a:p>
          <a:p>
            <a:pPr eaLnBrk="1" hangingPunct="1">
              <a:defRPr/>
            </a:pPr>
            <a:r>
              <a:rPr lang="en-US" dirty="0" smtClean="0"/>
              <a:t>Florida is ideally placed to routinely satisfy all of these conditions…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slide(fromBottom)">
                                      <p:cBhvr>
                                        <p:cTn id="7" dur="500"/>
                                        <p:tgtEl>
                                          <p:spTgt spid="192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slide(fromBottom)">
                                      <p:cBhvr>
                                        <p:cTn id="12" dur="500"/>
                                        <p:tgtEl>
                                          <p:spTgt spid="192515">
                                            <p:txEl>
                                              <p:pRg st="1" end="1"/>
                                            </p:txEl>
                                          </p:spTgt>
                                        </p:tgtEl>
                                      </p:cBhvr>
                                    </p:animEffect>
                                  </p:childTnLst>
                                </p:cTn>
                              </p:par>
                            </p:childTnLst>
                          </p:cTn>
                        </p:par>
                        <p:par>
                          <p:cTn id="13" fill="hold" nodeType="afterGroup">
                            <p:stCondLst>
                              <p:cond delay="500"/>
                            </p:stCondLst>
                            <p:childTnLst>
                              <p:par>
                                <p:cTn id="14" presetID="12" presetClass="entr" presetSubtype="4" fill="hold" nodeType="afterEffect">
                                  <p:stCondLst>
                                    <p:cond delay="0"/>
                                  </p:stCondLst>
                                  <p:childTnLst>
                                    <p:set>
                                      <p:cBhvr>
                                        <p:cTn id="15" dur="1" fill="hold">
                                          <p:stCondLst>
                                            <p:cond delay="0"/>
                                          </p:stCondLst>
                                        </p:cTn>
                                        <p:tgtEl>
                                          <p:spTgt spid="192515">
                                            <p:txEl>
                                              <p:pRg st="2" end="2"/>
                                            </p:txEl>
                                          </p:spTgt>
                                        </p:tgtEl>
                                        <p:attrNameLst>
                                          <p:attrName>style.visibility</p:attrName>
                                        </p:attrNameLst>
                                      </p:cBhvr>
                                      <p:to>
                                        <p:strVal val="visible"/>
                                      </p:to>
                                    </p:set>
                                    <p:animEffect transition="in" filter="slide(fromBottom)">
                                      <p:cBhvr>
                                        <p:cTn id="16" dur="500"/>
                                        <p:tgtEl>
                                          <p:spTgt spid="192515">
                                            <p:txEl>
                                              <p:pRg st="2" end="2"/>
                                            </p:txEl>
                                          </p:spTgt>
                                        </p:tgtEl>
                                      </p:cBhvr>
                                    </p:animEffect>
                                  </p:childTnLst>
                                </p:cTn>
                              </p:par>
                            </p:childTnLst>
                          </p:cTn>
                        </p:par>
                        <p:par>
                          <p:cTn id="17" fill="hold" nodeType="afterGroup">
                            <p:stCondLst>
                              <p:cond delay="1000"/>
                            </p:stCondLst>
                            <p:childTnLst>
                              <p:par>
                                <p:cTn id="18" presetID="12" presetClass="entr" presetSubtype="4" fill="hold" nodeType="afterEffect">
                                  <p:stCondLst>
                                    <p:cond delay="0"/>
                                  </p:stCondLst>
                                  <p:childTnLst>
                                    <p:set>
                                      <p:cBhvr>
                                        <p:cTn id="19" dur="1" fill="hold">
                                          <p:stCondLst>
                                            <p:cond delay="0"/>
                                          </p:stCondLst>
                                        </p:cTn>
                                        <p:tgtEl>
                                          <p:spTgt spid="192515">
                                            <p:txEl>
                                              <p:pRg st="3" end="3"/>
                                            </p:txEl>
                                          </p:spTgt>
                                        </p:tgtEl>
                                        <p:attrNameLst>
                                          <p:attrName>style.visibility</p:attrName>
                                        </p:attrNameLst>
                                      </p:cBhvr>
                                      <p:to>
                                        <p:strVal val="visible"/>
                                      </p:to>
                                    </p:set>
                                    <p:animEffect transition="in" filter="slide(fromBottom)">
                                      <p:cBhvr>
                                        <p:cTn id="20" dur="500"/>
                                        <p:tgtEl>
                                          <p:spTgt spid="19251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192515">
                                            <p:txEl>
                                              <p:pRg st="4" end="4"/>
                                            </p:txEl>
                                          </p:spTgt>
                                        </p:tgtEl>
                                        <p:attrNameLst>
                                          <p:attrName>style.visibility</p:attrName>
                                        </p:attrNameLst>
                                      </p:cBhvr>
                                      <p:to>
                                        <p:strVal val="visible"/>
                                      </p:to>
                                    </p:set>
                                    <p:animEffect transition="in" filter="slide(fromBottom)">
                                      <p:cBhvr>
                                        <p:cTn id="25" dur="500"/>
                                        <p:tgtEl>
                                          <p:spTgt spid="192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IG11_013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8392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3587" name="Text Box 3"/>
          <p:cNvSpPr txBox="1">
            <a:spLocks noChangeArrowheads="1"/>
          </p:cNvSpPr>
          <p:nvPr/>
        </p:nvSpPr>
        <p:spPr bwMode="auto">
          <a:xfrm>
            <a:off x="152400" y="5562600"/>
            <a:ext cx="8763000" cy="113665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Doppler Radar Image. To the south of the Vault ‘Hole’ is the ‘Hook’. This serves as an indicator of a potential Tornado </a:t>
            </a:r>
            <a:br>
              <a:rPr lang="en-US" sz="2400" b="1">
                <a:solidFill>
                  <a:srgbClr val="FF0000"/>
                </a:solidFill>
                <a:effectLst>
                  <a:outerShdw blurRad="38100" dist="38100" dir="2700000" algn="tl">
                    <a:srgbClr val="C0C0C0"/>
                  </a:outerShdw>
                </a:effectLst>
              </a:rPr>
            </a:br>
            <a:r>
              <a:rPr lang="en-US" sz="2000" b="1">
                <a:solidFill>
                  <a:srgbClr val="FF0000"/>
                </a:solidFill>
                <a:effectLst>
                  <a:outerShdw blurRad="38100" dist="38100" dir="2700000" algn="tl">
                    <a:srgbClr val="C0C0C0"/>
                  </a:outerShdw>
                </a:effectLst>
              </a:rPr>
              <a:t>(Fig. 11-19b p. 323)</a:t>
            </a:r>
            <a:endParaRPr lang="en-US" sz="1800" b="1">
              <a:solidFill>
                <a:srgbClr val="FF0000"/>
              </a:solidFill>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defRPr/>
            </a:pPr>
            <a:r>
              <a:rPr lang="en-US" smtClean="0"/>
              <a:t>Thunderstorm Hazards</a:t>
            </a:r>
          </a:p>
        </p:txBody>
      </p:sp>
      <p:sp>
        <p:nvSpPr>
          <p:cNvPr id="325635" name="Rectangle 3"/>
          <p:cNvSpPr>
            <a:spLocks noGrp="1" noChangeArrowheads="1"/>
          </p:cNvSpPr>
          <p:nvPr>
            <p:ph type="body" idx="1"/>
          </p:nvPr>
        </p:nvSpPr>
        <p:spPr/>
        <p:txBody>
          <a:bodyPr/>
          <a:lstStyle/>
          <a:p>
            <a:pPr eaLnBrk="1" hangingPunct="1">
              <a:defRPr/>
            </a:pPr>
            <a:r>
              <a:rPr lang="en-US" dirty="0" smtClean="0"/>
              <a:t>Downbursts, </a:t>
            </a:r>
            <a:r>
              <a:rPr lang="en-US" dirty="0" err="1" smtClean="0">
                <a:solidFill>
                  <a:srgbClr val="FF0000"/>
                </a:solidFill>
              </a:rPr>
              <a:t>Microbursts</a:t>
            </a:r>
            <a:endParaRPr lang="en-US" dirty="0" smtClean="0">
              <a:solidFill>
                <a:srgbClr val="FF0000"/>
              </a:solidFill>
            </a:endParaRPr>
          </a:p>
          <a:p>
            <a:pPr lvl="1" eaLnBrk="1" hangingPunct="1">
              <a:defRPr/>
            </a:pPr>
            <a:r>
              <a:rPr lang="en-US" dirty="0" smtClean="0"/>
              <a:t>Simply very strong downdrafts</a:t>
            </a:r>
          </a:p>
          <a:p>
            <a:pPr lvl="2" eaLnBrk="1" hangingPunct="1">
              <a:defRPr/>
            </a:pPr>
            <a:r>
              <a:rPr lang="en-US" dirty="0" smtClean="0"/>
              <a:t>Strong gusts of wind that can reach 165mph </a:t>
            </a:r>
          </a:p>
          <a:p>
            <a:pPr lvl="2" eaLnBrk="1" hangingPunct="1">
              <a:defRPr/>
            </a:pPr>
            <a:r>
              <a:rPr lang="en-US" dirty="0" smtClean="0"/>
              <a:t>Creating strong horizontal winds in any direction. </a:t>
            </a:r>
          </a:p>
          <a:p>
            <a:pPr lvl="2" eaLnBrk="1" hangingPunct="1">
              <a:defRPr/>
            </a:pPr>
            <a:r>
              <a:rPr lang="en-US" dirty="0" smtClean="0"/>
              <a:t>Can cause severe damage </a:t>
            </a:r>
            <a:br>
              <a:rPr lang="en-US" dirty="0" smtClean="0"/>
            </a:br>
            <a:r>
              <a:rPr lang="en-US" dirty="0" smtClean="0"/>
              <a:t>(equivalent to medium Tornado)</a:t>
            </a:r>
          </a:p>
          <a:p>
            <a:pPr lvl="1" eaLnBrk="1" hangingPunct="1">
              <a:defRPr/>
            </a:pPr>
            <a:r>
              <a:rPr lang="en-US" dirty="0" err="1" smtClean="0"/>
              <a:t>Microbursts</a:t>
            </a:r>
            <a:r>
              <a:rPr lang="en-US" dirty="0" smtClean="0"/>
              <a:t> are less than 2.5 mi in diameter</a:t>
            </a:r>
          </a:p>
          <a:p>
            <a:pPr lvl="1" eaLnBrk="1" hangingPunct="1">
              <a:defRPr/>
            </a:pPr>
            <a:r>
              <a:rPr lang="en-US" dirty="0" smtClean="0"/>
              <a:t>Especially dangerous near airports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slide(fromBottom)">
                                      <p:cBhvr>
                                        <p:cTn id="7" dur="500"/>
                                        <p:tgtEl>
                                          <p:spTgt spid="32563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25635">
                                            <p:txEl>
                                              <p:pRg st="1" end="1"/>
                                            </p:txEl>
                                          </p:spTgt>
                                        </p:tgtEl>
                                        <p:attrNameLst>
                                          <p:attrName>style.visibility</p:attrName>
                                        </p:attrNameLst>
                                      </p:cBhvr>
                                      <p:to>
                                        <p:strVal val="visible"/>
                                      </p:to>
                                    </p:set>
                                    <p:animEffect transition="in" filter="slide(fromBottom)">
                                      <p:cBhvr>
                                        <p:cTn id="11" dur="500"/>
                                        <p:tgtEl>
                                          <p:spTgt spid="32563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25635">
                                            <p:txEl>
                                              <p:pRg st="2" end="2"/>
                                            </p:txEl>
                                          </p:spTgt>
                                        </p:tgtEl>
                                        <p:attrNameLst>
                                          <p:attrName>style.visibility</p:attrName>
                                        </p:attrNameLst>
                                      </p:cBhvr>
                                      <p:to>
                                        <p:strVal val="visible"/>
                                      </p:to>
                                    </p:set>
                                    <p:animEffect transition="in" filter="slide(fromBottom)">
                                      <p:cBhvr>
                                        <p:cTn id="16" dur="500"/>
                                        <p:tgtEl>
                                          <p:spTgt spid="325635">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25635">
                                            <p:txEl>
                                              <p:pRg st="3" end="3"/>
                                            </p:txEl>
                                          </p:spTgt>
                                        </p:tgtEl>
                                        <p:attrNameLst>
                                          <p:attrName>style.visibility</p:attrName>
                                        </p:attrNameLst>
                                      </p:cBhvr>
                                      <p:to>
                                        <p:strVal val="visible"/>
                                      </p:to>
                                    </p:set>
                                    <p:animEffect transition="in" filter="slide(fromBottom)">
                                      <p:cBhvr>
                                        <p:cTn id="20" dur="500"/>
                                        <p:tgtEl>
                                          <p:spTgt spid="325635">
                                            <p:txEl>
                                              <p:pRg st="3" end="3"/>
                                            </p:txEl>
                                          </p:spTgt>
                                        </p:tgtEl>
                                      </p:cBhvr>
                                    </p:animEffect>
                                  </p:childTnLst>
                                </p:cTn>
                              </p:par>
                            </p:childTnLst>
                          </p:cTn>
                        </p:par>
                        <p:par>
                          <p:cTn id="21" fill="hold" nodeType="afterGroup">
                            <p:stCondLst>
                              <p:cond delay="1000"/>
                            </p:stCondLst>
                            <p:childTnLst>
                              <p:par>
                                <p:cTn id="22" presetID="12" presetClass="entr" presetSubtype="4" fill="hold" nodeType="afterEffect">
                                  <p:stCondLst>
                                    <p:cond delay="0"/>
                                  </p:stCondLst>
                                  <p:childTnLst>
                                    <p:set>
                                      <p:cBhvr>
                                        <p:cTn id="23" dur="1" fill="hold">
                                          <p:stCondLst>
                                            <p:cond delay="0"/>
                                          </p:stCondLst>
                                        </p:cTn>
                                        <p:tgtEl>
                                          <p:spTgt spid="325635">
                                            <p:txEl>
                                              <p:pRg st="4" end="4"/>
                                            </p:txEl>
                                          </p:spTgt>
                                        </p:tgtEl>
                                        <p:attrNameLst>
                                          <p:attrName>style.visibility</p:attrName>
                                        </p:attrNameLst>
                                      </p:cBhvr>
                                      <p:to>
                                        <p:strVal val="visible"/>
                                      </p:to>
                                    </p:set>
                                    <p:animEffect transition="in" filter="slide(fromBottom)">
                                      <p:cBhvr>
                                        <p:cTn id="24" dur="500"/>
                                        <p:tgtEl>
                                          <p:spTgt spid="32563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325635">
                                            <p:txEl>
                                              <p:pRg st="5" end="5"/>
                                            </p:txEl>
                                          </p:spTgt>
                                        </p:tgtEl>
                                        <p:attrNameLst>
                                          <p:attrName>style.visibility</p:attrName>
                                        </p:attrNameLst>
                                      </p:cBhvr>
                                      <p:to>
                                        <p:strVal val="visible"/>
                                      </p:to>
                                    </p:set>
                                    <p:animEffect transition="in" filter="slide(fromBottom)">
                                      <p:cBhvr>
                                        <p:cTn id="29" dur="500"/>
                                        <p:tgtEl>
                                          <p:spTgt spid="325635">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325635">
                                            <p:txEl>
                                              <p:pRg st="6" end="6"/>
                                            </p:txEl>
                                          </p:spTgt>
                                        </p:tgtEl>
                                        <p:attrNameLst>
                                          <p:attrName>style.visibility</p:attrName>
                                        </p:attrNameLst>
                                      </p:cBhvr>
                                      <p:to>
                                        <p:strVal val="visible"/>
                                      </p:to>
                                    </p:set>
                                    <p:animEffect transition="in" filter="slide(fromBottom)">
                                      <p:cBhvr>
                                        <p:cTn id="34" dur="500"/>
                                        <p:tgtEl>
                                          <p:spTgt spid="325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Microburstnas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Downbursts and Aircraf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0" name="Text Box 2"/>
          <p:cNvSpPr txBox="1">
            <a:spLocks noChangeArrowheads="1"/>
          </p:cNvSpPr>
          <p:nvPr/>
        </p:nvSpPr>
        <p:spPr bwMode="auto">
          <a:xfrm>
            <a:off x="152400" y="152400"/>
            <a:ext cx="8763000" cy="156210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A Microburst will initially create more lift than desired for a plane on final approach. This causes the pilot to compensate. As the plane enters the ‘tailwind’ portion of the downburst, lift is reduced, and the pilot is left w/ insufficient recovery time</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defRPr/>
            </a:pPr>
            <a:r>
              <a:rPr lang="en-US" smtClean="0"/>
              <a:t>Tornadoes</a:t>
            </a:r>
          </a:p>
        </p:txBody>
      </p:sp>
      <p:sp>
        <p:nvSpPr>
          <p:cNvPr id="333827" name="Rectangle 3"/>
          <p:cNvSpPr>
            <a:spLocks noGrp="1" noChangeArrowheads="1"/>
          </p:cNvSpPr>
          <p:nvPr>
            <p:ph type="body" idx="1"/>
          </p:nvPr>
        </p:nvSpPr>
        <p:spPr/>
        <p:txBody>
          <a:bodyPr/>
          <a:lstStyle/>
          <a:p>
            <a:pPr eaLnBrk="1" hangingPunct="1">
              <a:defRPr/>
            </a:pPr>
            <a:r>
              <a:rPr lang="en-US" smtClean="0"/>
              <a:t>Definition &amp; Characteristics</a:t>
            </a:r>
          </a:p>
          <a:p>
            <a:pPr eaLnBrk="1" hangingPunct="1">
              <a:defRPr/>
            </a:pPr>
            <a:r>
              <a:rPr lang="en-US" smtClean="0"/>
              <a:t>Generalities</a:t>
            </a:r>
          </a:p>
          <a:p>
            <a:pPr eaLnBrk="1" hangingPunct="1">
              <a:defRPr/>
            </a:pPr>
            <a:r>
              <a:rPr lang="en-US" smtClean="0"/>
              <a:t>Classification</a:t>
            </a:r>
          </a:p>
          <a:p>
            <a:pPr eaLnBrk="1" hangingPunct="1">
              <a:defRPr/>
            </a:pPr>
            <a:r>
              <a:rPr lang="en-US" smtClean="0"/>
              <a:t>Formation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slide(fromBottom)">
                                      <p:cBhvr>
                                        <p:cTn id="7" dur="500"/>
                                        <p:tgtEl>
                                          <p:spTgt spid="33382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animEffect transition="in" filter="slide(fromBottom)">
                                      <p:cBhvr>
                                        <p:cTn id="11" dur="500"/>
                                        <p:tgtEl>
                                          <p:spTgt spid="333827">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animEffect transition="in" filter="slide(fromBottom)">
                                      <p:cBhvr>
                                        <p:cTn id="15" dur="500"/>
                                        <p:tgtEl>
                                          <p:spTgt spid="333827">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animEffect transition="in" filter="slide(fromBottom)">
                                      <p:cBhvr>
                                        <p:cTn id="19" dur="500"/>
                                        <p:tgtEl>
                                          <p:spTgt spid="333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eaLnBrk="1" hangingPunct="1">
              <a:defRPr/>
            </a:pPr>
            <a:r>
              <a:rPr lang="en-US" smtClean="0"/>
              <a:t>Tornadoes</a:t>
            </a:r>
          </a:p>
        </p:txBody>
      </p:sp>
      <p:sp>
        <p:nvSpPr>
          <p:cNvPr id="335875" name="Rectangle 3"/>
          <p:cNvSpPr>
            <a:spLocks noGrp="1" noChangeArrowheads="1"/>
          </p:cNvSpPr>
          <p:nvPr>
            <p:ph type="body" idx="1"/>
          </p:nvPr>
        </p:nvSpPr>
        <p:spPr/>
        <p:txBody>
          <a:bodyPr/>
          <a:lstStyle/>
          <a:p>
            <a:pPr eaLnBrk="1" hangingPunct="1">
              <a:lnSpc>
                <a:spcPct val="90000"/>
              </a:lnSpc>
              <a:defRPr/>
            </a:pPr>
            <a:r>
              <a:rPr lang="en-US" dirty="0" smtClean="0"/>
              <a:t>Definition &amp; Characteristics</a:t>
            </a:r>
          </a:p>
          <a:p>
            <a:pPr lvl="1" eaLnBrk="1" hangingPunct="1">
              <a:lnSpc>
                <a:spcPct val="90000"/>
              </a:lnSpc>
              <a:defRPr/>
            </a:pPr>
            <a:r>
              <a:rPr lang="en-US" dirty="0" smtClean="0"/>
              <a:t>Extremely rapid rotating column of air beneath the base of Cumulonimbus cloud.</a:t>
            </a:r>
          </a:p>
          <a:p>
            <a:pPr lvl="2" eaLnBrk="1" hangingPunct="1">
              <a:lnSpc>
                <a:spcPct val="90000"/>
              </a:lnSpc>
              <a:defRPr/>
            </a:pPr>
            <a:r>
              <a:rPr lang="en-US" dirty="0" smtClean="0"/>
              <a:t>Mostly cyclonic </a:t>
            </a:r>
          </a:p>
          <a:p>
            <a:pPr lvl="3" eaLnBrk="1" hangingPunct="1">
              <a:lnSpc>
                <a:spcPct val="90000"/>
              </a:lnSpc>
              <a:defRPr/>
            </a:pPr>
            <a:r>
              <a:rPr lang="en-US" dirty="0" smtClean="0"/>
              <a:t>But not ALWAYS counterclockwise in N Hemisphere…</a:t>
            </a:r>
          </a:p>
          <a:p>
            <a:pPr lvl="2" eaLnBrk="1" hangingPunct="1">
              <a:lnSpc>
                <a:spcPct val="90000"/>
              </a:lnSpc>
              <a:defRPr/>
            </a:pPr>
            <a:r>
              <a:rPr lang="en-US" dirty="0" smtClean="0"/>
              <a:t>Huge Pressure change over very short distance creates huge </a:t>
            </a:r>
            <a:r>
              <a:rPr lang="en-US" dirty="0" smtClean="0">
                <a:solidFill>
                  <a:srgbClr val="FF0000"/>
                </a:solidFill>
              </a:rPr>
              <a:t>PGF</a:t>
            </a:r>
            <a:r>
              <a:rPr lang="en-US" dirty="0" smtClean="0"/>
              <a:t> and incredibly </a:t>
            </a:r>
            <a:r>
              <a:rPr lang="en-US" dirty="0" smtClean="0">
                <a:solidFill>
                  <a:srgbClr val="FF0000"/>
                </a:solidFill>
              </a:rPr>
              <a:t>FAST</a:t>
            </a:r>
            <a:r>
              <a:rPr lang="en-US" dirty="0" smtClean="0"/>
              <a:t> winds</a:t>
            </a:r>
          </a:p>
          <a:p>
            <a:pPr lvl="3" eaLnBrk="1" hangingPunct="1">
              <a:lnSpc>
                <a:spcPct val="90000"/>
              </a:lnSpc>
              <a:defRPr/>
            </a:pPr>
            <a:r>
              <a:rPr lang="en-US" dirty="0" smtClean="0"/>
              <a:t>As much as 100mb from the core to the area just outside the funnel.</a:t>
            </a:r>
          </a:p>
          <a:p>
            <a:pPr lvl="2" eaLnBrk="1" hangingPunct="1">
              <a:lnSpc>
                <a:spcPct val="90000"/>
              </a:lnSpc>
              <a:defRPr/>
            </a:pPr>
            <a:r>
              <a:rPr lang="en-US" dirty="0" smtClean="0"/>
              <a:t>Appearance varies from rope-like to funnel-shaped</a:t>
            </a:r>
          </a:p>
          <a:p>
            <a:pPr lvl="2" eaLnBrk="1" hangingPunct="1">
              <a:lnSpc>
                <a:spcPct val="90000"/>
              </a:lnSpc>
              <a:defRPr/>
            </a:pPr>
            <a:r>
              <a:rPr lang="en-US" dirty="0" smtClean="0"/>
              <a:t>Must be touching ground to be true tornado</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slide(fromBottom)">
                                      <p:cBhvr>
                                        <p:cTn id="7" dur="500"/>
                                        <p:tgtEl>
                                          <p:spTgt spid="33587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35875">
                                            <p:txEl>
                                              <p:pRg st="1" end="1"/>
                                            </p:txEl>
                                          </p:spTgt>
                                        </p:tgtEl>
                                        <p:attrNameLst>
                                          <p:attrName>style.visibility</p:attrName>
                                        </p:attrNameLst>
                                      </p:cBhvr>
                                      <p:to>
                                        <p:strVal val="visible"/>
                                      </p:to>
                                    </p:set>
                                    <p:animEffect transition="in" filter="slide(fromBottom)">
                                      <p:cBhvr>
                                        <p:cTn id="11" dur="500"/>
                                        <p:tgtEl>
                                          <p:spTgt spid="33587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35875">
                                            <p:txEl>
                                              <p:pRg st="2" end="2"/>
                                            </p:txEl>
                                          </p:spTgt>
                                        </p:tgtEl>
                                        <p:attrNameLst>
                                          <p:attrName>style.visibility</p:attrName>
                                        </p:attrNameLst>
                                      </p:cBhvr>
                                      <p:to>
                                        <p:strVal val="visible"/>
                                      </p:to>
                                    </p:set>
                                    <p:animEffect transition="in" filter="slide(fromBottom)">
                                      <p:cBhvr>
                                        <p:cTn id="16" dur="500"/>
                                        <p:tgtEl>
                                          <p:spTgt spid="335875">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35875">
                                            <p:txEl>
                                              <p:pRg st="3" end="3"/>
                                            </p:txEl>
                                          </p:spTgt>
                                        </p:tgtEl>
                                        <p:attrNameLst>
                                          <p:attrName>style.visibility</p:attrName>
                                        </p:attrNameLst>
                                      </p:cBhvr>
                                      <p:to>
                                        <p:strVal val="visible"/>
                                      </p:to>
                                    </p:set>
                                    <p:animEffect transition="in" filter="slide(fromBottom)">
                                      <p:cBhvr>
                                        <p:cTn id="20" dur="500"/>
                                        <p:tgtEl>
                                          <p:spTgt spid="33587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335875">
                                            <p:txEl>
                                              <p:pRg st="4" end="4"/>
                                            </p:txEl>
                                          </p:spTgt>
                                        </p:tgtEl>
                                        <p:attrNameLst>
                                          <p:attrName>style.visibility</p:attrName>
                                        </p:attrNameLst>
                                      </p:cBhvr>
                                      <p:to>
                                        <p:strVal val="visible"/>
                                      </p:to>
                                    </p:set>
                                    <p:animEffect transition="in" filter="slide(fromBottom)">
                                      <p:cBhvr>
                                        <p:cTn id="25" dur="500"/>
                                        <p:tgtEl>
                                          <p:spTgt spid="335875">
                                            <p:txEl>
                                              <p:pRg st="4" end="4"/>
                                            </p:txEl>
                                          </p:spTgt>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335875">
                                            <p:txEl>
                                              <p:pRg st="5" end="5"/>
                                            </p:txEl>
                                          </p:spTgt>
                                        </p:tgtEl>
                                        <p:attrNameLst>
                                          <p:attrName>style.visibility</p:attrName>
                                        </p:attrNameLst>
                                      </p:cBhvr>
                                      <p:to>
                                        <p:strVal val="visible"/>
                                      </p:to>
                                    </p:set>
                                    <p:animEffect transition="in" filter="slide(fromBottom)">
                                      <p:cBhvr>
                                        <p:cTn id="29" dur="500"/>
                                        <p:tgtEl>
                                          <p:spTgt spid="335875">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335875">
                                            <p:txEl>
                                              <p:pRg st="6" end="6"/>
                                            </p:txEl>
                                          </p:spTgt>
                                        </p:tgtEl>
                                        <p:attrNameLst>
                                          <p:attrName>style.visibility</p:attrName>
                                        </p:attrNameLst>
                                      </p:cBhvr>
                                      <p:to>
                                        <p:strVal val="visible"/>
                                      </p:to>
                                    </p:set>
                                    <p:animEffect transition="in" filter="slide(fromBottom)">
                                      <p:cBhvr>
                                        <p:cTn id="34" dur="500"/>
                                        <p:tgtEl>
                                          <p:spTgt spid="335875">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nodeType="clickEffect">
                                  <p:stCondLst>
                                    <p:cond delay="0"/>
                                  </p:stCondLst>
                                  <p:childTnLst>
                                    <p:set>
                                      <p:cBhvr>
                                        <p:cTn id="38" dur="1" fill="hold">
                                          <p:stCondLst>
                                            <p:cond delay="0"/>
                                          </p:stCondLst>
                                        </p:cTn>
                                        <p:tgtEl>
                                          <p:spTgt spid="335875">
                                            <p:txEl>
                                              <p:pRg st="7" end="7"/>
                                            </p:txEl>
                                          </p:spTgt>
                                        </p:tgtEl>
                                        <p:attrNameLst>
                                          <p:attrName>style.visibility</p:attrName>
                                        </p:attrNameLst>
                                      </p:cBhvr>
                                      <p:to>
                                        <p:strVal val="visible"/>
                                      </p:to>
                                    </p:set>
                                    <p:animEffect transition="in" filter="slide(fromBottom)">
                                      <p:cBhvr>
                                        <p:cTn id="39" dur="500"/>
                                        <p:tgtEl>
                                          <p:spTgt spid="335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eaLnBrk="1" hangingPunct="1">
              <a:defRPr/>
            </a:pPr>
            <a:r>
              <a:rPr lang="en-US" smtClean="0"/>
              <a:t>Tornadoes</a:t>
            </a:r>
          </a:p>
        </p:txBody>
      </p:sp>
      <p:sp>
        <p:nvSpPr>
          <p:cNvPr id="337923" name="Rectangle 3"/>
          <p:cNvSpPr>
            <a:spLocks noGrp="1" noChangeArrowheads="1"/>
          </p:cNvSpPr>
          <p:nvPr>
            <p:ph type="body" idx="1"/>
          </p:nvPr>
        </p:nvSpPr>
        <p:spPr/>
        <p:txBody>
          <a:bodyPr/>
          <a:lstStyle/>
          <a:p>
            <a:pPr eaLnBrk="1" hangingPunct="1">
              <a:defRPr/>
            </a:pPr>
            <a:r>
              <a:rPr lang="en-US" dirty="0" smtClean="0"/>
              <a:t>Generalities</a:t>
            </a:r>
          </a:p>
          <a:p>
            <a:pPr lvl="1" eaLnBrk="1" hangingPunct="1">
              <a:defRPr/>
            </a:pPr>
            <a:r>
              <a:rPr lang="en-US" dirty="0" smtClean="0"/>
              <a:t>Typically are </a:t>
            </a:r>
            <a:r>
              <a:rPr lang="en-US" dirty="0" smtClean="0">
                <a:solidFill>
                  <a:srgbClr val="FF0000"/>
                </a:solidFill>
              </a:rPr>
              <a:t>short-lived</a:t>
            </a:r>
            <a:r>
              <a:rPr lang="en-US" dirty="0" smtClean="0"/>
              <a:t> lasting only a few minutes; sometimes can last several hours</a:t>
            </a:r>
          </a:p>
          <a:p>
            <a:pPr lvl="1" eaLnBrk="1" hangingPunct="1">
              <a:defRPr/>
            </a:pPr>
            <a:r>
              <a:rPr lang="en-US" dirty="0" smtClean="0"/>
              <a:t>Diameter 100 to 1500 yards</a:t>
            </a:r>
          </a:p>
          <a:p>
            <a:pPr lvl="1" eaLnBrk="1" hangingPunct="1">
              <a:defRPr/>
            </a:pPr>
            <a:r>
              <a:rPr lang="en-US" dirty="0" smtClean="0"/>
              <a:t>Forward motion approximates 30 mph </a:t>
            </a:r>
          </a:p>
          <a:p>
            <a:pPr lvl="1" eaLnBrk="1" hangingPunct="1">
              <a:defRPr/>
            </a:pPr>
            <a:r>
              <a:rPr lang="en-US" dirty="0" smtClean="0"/>
              <a:t>Minimum wind speed 40 mph; max over 300 mph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slide(fromBottom)">
                                      <p:cBhvr>
                                        <p:cTn id="7" dur="500"/>
                                        <p:tgtEl>
                                          <p:spTgt spid="33792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37923">
                                            <p:txEl>
                                              <p:pRg st="1" end="1"/>
                                            </p:txEl>
                                          </p:spTgt>
                                        </p:tgtEl>
                                        <p:attrNameLst>
                                          <p:attrName>style.visibility</p:attrName>
                                        </p:attrNameLst>
                                      </p:cBhvr>
                                      <p:to>
                                        <p:strVal val="visible"/>
                                      </p:to>
                                    </p:set>
                                    <p:animEffect transition="in" filter="slide(fromBottom)">
                                      <p:cBhvr>
                                        <p:cTn id="11" dur="500"/>
                                        <p:tgtEl>
                                          <p:spTgt spid="33792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37923">
                                            <p:txEl>
                                              <p:pRg st="2" end="2"/>
                                            </p:txEl>
                                          </p:spTgt>
                                        </p:tgtEl>
                                        <p:attrNameLst>
                                          <p:attrName>style.visibility</p:attrName>
                                        </p:attrNameLst>
                                      </p:cBhvr>
                                      <p:to>
                                        <p:strVal val="visible"/>
                                      </p:to>
                                    </p:set>
                                    <p:animEffect transition="in" filter="slide(fromBottom)">
                                      <p:cBhvr>
                                        <p:cTn id="16" dur="500"/>
                                        <p:tgtEl>
                                          <p:spTgt spid="3379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37923">
                                            <p:txEl>
                                              <p:pRg st="3" end="3"/>
                                            </p:txEl>
                                          </p:spTgt>
                                        </p:tgtEl>
                                        <p:attrNameLst>
                                          <p:attrName>style.visibility</p:attrName>
                                        </p:attrNameLst>
                                      </p:cBhvr>
                                      <p:to>
                                        <p:strVal val="visible"/>
                                      </p:to>
                                    </p:set>
                                    <p:animEffect transition="in" filter="slide(fromBottom)">
                                      <p:cBhvr>
                                        <p:cTn id="21" dur="500"/>
                                        <p:tgtEl>
                                          <p:spTgt spid="33792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37923">
                                            <p:txEl>
                                              <p:pRg st="4" end="4"/>
                                            </p:txEl>
                                          </p:spTgt>
                                        </p:tgtEl>
                                        <p:attrNameLst>
                                          <p:attrName>style.visibility</p:attrName>
                                        </p:attrNameLst>
                                      </p:cBhvr>
                                      <p:to>
                                        <p:strVal val="visible"/>
                                      </p:to>
                                    </p:set>
                                    <p:animEffect transition="in" filter="slide(fromBottom)">
                                      <p:cBhvr>
                                        <p:cTn id="26" dur="500"/>
                                        <p:tgtEl>
                                          <p:spTgt spid="337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152400" y="152400"/>
            <a:ext cx="6019800" cy="83185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Tornado Alley: More Tornadoes strike the central US than any other place in the world</a:t>
            </a:r>
            <a:endParaRPr lang="en-US" sz="2000" b="1">
              <a:solidFill>
                <a:srgbClr val="FF0000"/>
              </a:solidFill>
              <a:effectLst>
                <a:outerShdw blurRad="38100" dist="38100" dir="2700000" algn="tl">
                  <a:srgbClr val="C0C0C0"/>
                </a:outerShdw>
              </a:effectLst>
            </a:endParaRPr>
          </a:p>
        </p:txBody>
      </p:sp>
      <p:pic>
        <p:nvPicPr>
          <p:cNvPr id="43011" name="Picture 5" descr="Tornado Alle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219200"/>
            <a:ext cx="8820150"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aisz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7188"/>
            <a:ext cx="9144000" cy="61960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4"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6507" t="47221" r="12749" b="8333"/>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Freeform 6"/>
          <p:cNvSpPr>
            <a:spLocks/>
          </p:cNvSpPr>
          <p:nvPr/>
        </p:nvSpPr>
        <p:spPr bwMode="auto">
          <a:xfrm>
            <a:off x="3048000" y="1827213"/>
            <a:ext cx="2292350" cy="3354387"/>
          </a:xfrm>
          <a:custGeom>
            <a:avLst/>
            <a:gdLst>
              <a:gd name="T0" fmla="*/ 2147483647 w 1444"/>
              <a:gd name="T1" fmla="*/ 2147483647 h 2113"/>
              <a:gd name="T2" fmla="*/ 2147483647 w 1444"/>
              <a:gd name="T3" fmla="*/ 2147483647 h 2113"/>
              <a:gd name="T4" fmla="*/ 2147483647 w 1444"/>
              <a:gd name="T5" fmla="*/ 2147483647 h 2113"/>
              <a:gd name="T6" fmla="*/ 2147483647 w 1444"/>
              <a:gd name="T7" fmla="*/ 2147483647 h 2113"/>
              <a:gd name="T8" fmla="*/ 2147483647 w 1444"/>
              <a:gd name="T9" fmla="*/ 2147483647 h 2113"/>
              <a:gd name="T10" fmla="*/ 2147483647 w 1444"/>
              <a:gd name="T11" fmla="*/ 2147483647 h 2113"/>
              <a:gd name="T12" fmla="*/ 2147483647 w 1444"/>
              <a:gd name="T13" fmla="*/ 2147483647 h 2113"/>
              <a:gd name="T14" fmla="*/ 2147483647 w 1444"/>
              <a:gd name="T15" fmla="*/ 2147483647 h 2113"/>
              <a:gd name="T16" fmla="*/ 2147483647 w 1444"/>
              <a:gd name="T17" fmla="*/ 2147483647 h 2113"/>
              <a:gd name="T18" fmla="*/ 2147483647 w 1444"/>
              <a:gd name="T19" fmla="*/ 2147483647 h 2113"/>
              <a:gd name="T20" fmla="*/ 2147483647 w 1444"/>
              <a:gd name="T21" fmla="*/ 2147483647 h 2113"/>
              <a:gd name="T22" fmla="*/ 2147483647 w 1444"/>
              <a:gd name="T23" fmla="*/ 2147483647 h 2113"/>
              <a:gd name="T24" fmla="*/ 2147483647 w 1444"/>
              <a:gd name="T25" fmla="*/ 2147483647 h 2113"/>
              <a:gd name="T26" fmla="*/ 2147483647 w 1444"/>
              <a:gd name="T27" fmla="*/ 2147483647 h 2113"/>
              <a:gd name="T28" fmla="*/ 2147483647 w 1444"/>
              <a:gd name="T29" fmla="*/ 2147483647 h 2113"/>
              <a:gd name="T30" fmla="*/ 2147483647 w 1444"/>
              <a:gd name="T31" fmla="*/ 2147483647 h 2113"/>
              <a:gd name="T32" fmla="*/ 2147483647 w 1444"/>
              <a:gd name="T33" fmla="*/ 2147483647 h 2113"/>
              <a:gd name="T34" fmla="*/ 2147483647 w 1444"/>
              <a:gd name="T35" fmla="*/ 2147483647 h 2113"/>
              <a:gd name="T36" fmla="*/ 2147483647 w 1444"/>
              <a:gd name="T37" fmla="*/ 2147483647 h 2113"/>
              <a:gd name="T38" fmla="*/ 2147483647 w 1444"/>
              <a:gd name="T39" fmla="*/ 0 h 2113"/>
              <a:gd name="T40" fmla="*/ 2147483647 w 1444"/>
              <a:gd name="T41" fmla="*/ 2147483647 h 2113"/>
              <a:gd name="T42" fmla="*/ 2147483647 w 1444"/>
              <a:gd name="T43" fmla="*/ 2147483647 h 2113"/>
              <a:gd name="T44" fmla="*/ 2147483647 w 1444"/>
              <a:gd name="T45" fmla="*/ 2147483647 h 2113"/>
              <a:gd name="T46" fmla="*/ 0 w 1444"/>
              <a:gd name="T47" fmla="*/ 2147483647 h 2113"/>
              <a:gd name="T48" fmla="*/ 2147483647 w 1444"/>
              <a:gd name="T49" fmla="*/ 2147483647 h 2113"/>
              <a:gd name="T50" fmla="*/ 2147483647 w 1444"/>
              <a:gd name="T51" fmla="*/ 2147483647 h 2113"/>
              <a:gd name="T52" fmla="*/ 2147483647 w 1444"/>
              <a:gd name="T53" fmla="*/ 2147483647 h 2113"/>
              <a:gd name="T54" fmla="*/ 2147483647 w 1444"/>
              <a:gd name="T55" fmla="*/ 2147483647 h 2113"/>
              <a:gd name="T56" fmla="*/ 2147483647 w 1444"/>
              <a:gd name="T57" fmla="*/ 2147483647 h 2113"/>
              <a:gd name="T58" fmla="*/ 2147483647 w 1444"/>
              <a:gd name="T59" fmla="*/ 2147483647 h 2113"/>
              <a:gd name="T60" fmla="*/ 2147483647 w 1444"/>
              <a:gd name="T61" fmla="*/ 2147483647 h 2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44"/>
              <a:gd name="T94" fmla="*/ 0 h 2113"/>
              <a:gd name="T95" fmla="*/ 1444 w 1444"/>
              <a:gd name="T96" fmla="*/ 2113 h 2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44" h="2113">
                <a:moveTo>
                  <a:pt x="203" y="1998"/>
                </a:moveTo>
                <a:lnTo>
                  <a:pt x="416" y="2077"/>
                </a:lnTo>
                <a:lnTo>
                  <a:pt x="602" y="2113"/>
                </a:lnTo>
                <a:lnTo>
                  <a:pt x="690" y="2095"/>
                </a:lnTo>
                <a:lnTo>
                  <a:pt x="768" y="2064"/>
                </a:lnTo>
                <a:lnTo>
                  <a:pt x="816" y="2016"/>
                </a:lnTo>
                <a:lnTo>
                  <a:pt x="864" y="1920"/>
                </a:lnTo>
                <a:lnTo>
                  <a:pt x="864" y="1824"/>
                </a:lnTo>
                <a:lnTo>
                  <a:pt x="868" y="1643"/>
                </a:lnTo>
                <a:lnTo>
                  <a:pt x="841" y="1466"/>
                </a:lnTo>
                <a:lnTo>
                  <a:pt x="864" y="1296"/>
                </a:lnTo>
                <a:lnTo>
                  <a:pt x="816" y="816"/>
                </a:lnTo>
                <a:lnTo>
                  <a:pt x="877" y="748"/>
                </a:lnTo>
                <a:lnTo>
                  <a:pt x="1001" y="704"/>
                </a:lnTo>
                <a:lnTo>
                  <a:pt x="1200" y="576"/>
                </a:lnTo>
                <a:lnTo>
                  <a:pt x="1346" y="385"/>
                </a:lnTo>
                <a:lnTo>
                  <a:pt x="1444" y="252"/>
                </a:lnTo>
                <a:lnTo>
                  <a:pt x="1364" y="154"/>
                </a:lnTo>
                <a:lnTo>
                  <a:pt x="1152" y="48"/>
                </a:lnTo>
                <a:lnTo>
                  <a:pt x="912" y="0"/>
                </a:lnTo>
                <a:lnTo>
                  <a:pt x="558" y="154"/>
                </a:lnTo>
                <a:lnTo>
                  <a:pt x="239" y="314"/>
                </a:lnTo>
                <a:lnTo>
                  <a:pt x="48" y="432"/>
                </a:lnTo>
                <a:lnTo>
                  <a:pt x="0" y="528"/>
                </a:lnTo>
                <a:lnTo>
                  <a:pt x="48" y="624"/>
                </a:lnTo>
                <a:lnTo>
                  <a:pt x="144" y="672"/>
                </a:lnTo>
                <a:lnTo>
                  <a:pt x="192" y="720"/>
                </a:lnTo>
                <a:lnTo>
                  <a:pt x="221" y="978"/>
                </a:lnTo>
                <a:lnTo>
                  <a:pt x="221" y="1306"/>
                </a:lnTo>
                <a:lnTo>
                  <a:pt x="221" y="1608"/>
                </a:lnTo>
                <a:lnTo>
                  <a:pt x="203" y="1998"/>
                </a:lnTo>
                <a:close/>
              </a:path>
            </a:pathLst>
          </a:custGeom>
          <a:solidFill>
            <a:srgbClr val="FF0000">
              <a:alpha val="30196"/>
            </a:srgbClr>
          </a:solidFill>
          <a:ln w="25400">
            <a:solidFill>
              <a:srgbClr val="FF0000"/>
            </a:solidFill>
            <a:round/>
            <a:headEnd/>
            <a:tailEnd/>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001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0"/>
            <a:ext cx="9163050" cy="630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307" name="Text Box 3"/>
          <p:cNvSpPr txBox="1">
            <a:spLocks noChangeArrowheads="1"/>
          </p:cNvSpPr>
          <p:nvPr/>
        </p:nvSpPr>
        <p:spPr bwMode="auto">
          <a:xfrm>
            <a:off x="0" y="5781675"/>
            <a:ext cx="9144000" cy="1076325"/>
          </a:xfrm>
          <a:prstGeom prst="rect">
            <a:avLst/>
          </a:prstGeom>
          <a:solidFill>
            <a:schemeClr val="bg1"/>
          </a:solidFill>
          <a:ln w="9525">
            <a:solidFill>
              <a:srgbClr val="FF0000"/>
            </a:solidFill>
            <a:miter lim="800000"/>
            <a:headEnd/>
            <a:tailEnd/>
          </a:ln>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The Great Plains – South Dakota</a:t>
            </a:r>
            <a:br>
              <a:rPr lang="en-US" sz="2400" b="1">
                <a:solidFill>
                  <a:srgbClr val="FF0000"/>
                </a:solidFill>
                <a:effectLst>
                  <a:outerShdw blurRad="38100" dist="38100" dir="2700000" algn="tl">
                    <a:srgbClr val="C0C0C0"/>
                  </a:outerShdw>
                </a:effectLst>
              </a:rPr>
            </a:br>
            <a:r>
              <a:rPr lang="en-US" sz="2000" b="1">
                <a:solidFill>
                  <a:srgbClr val="FF0000"/>
                </a:solidFill>
                <a:effectLst>
                  <a:outerShdw blurRad="38100" dist="38100" dir="2700000" algn="tl">
                    <a:srgbClr val="C0C0C0"/>
                  </a:outerShdw>
                </a:effectLst>
              </a:rPr>
              <a:t>Extensive area of gently rolling and flat terrain with excellent soils and some of the worlds most productive farms. Slopes gradually upward towards the Rockies.</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Sources of moisture in the contential 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0"/>
            <a:ext cx="7543800" cy="687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544" name="Text Box 8"/>
          <p:cNvSpPr txBox="1">
            <a:spLocks noChangeArrowheads="1"/>
          </p:cNvSpPr>
          <p:nvPr/>
        </p:nvSpPr>
        <p:spPr bwMode="auto">
          <a:xfrm>
            <a:off x="76200" y="76200"/>
            <a:ext cx="2209800" cy="6673850"/>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Florida has two ready sources of moisture: Atlantic Ocean &amp; Gulf of Mexico</a:t>
            </a:r>
          </a:p>
          <a:p>
            <a:pPr algn="ctr">
              <a:spcBef>
                <a:spcPct val="50000"/>
              </a:spcBef>
              <a:defRPr/>
            </a:pPr>
            <a:r>
              <a:rPr lang="en-US" sz="2400" b="1">
                <a:solidFill>
                  <a:srgbClr val="FF0000"/>
                </a:solidFill>
                <a:effectLst>
                  <a:outerShdw blurRad="38100" dist="38100" dir="2700000" algn="tl">
                    <a:srgbClr val="C0C0C0"/>
                  </a:outerShdw>
                </a:effectLst>
              </a:rPr>
              <a:t>Sub-Tropical temperatures will regularly  facilitate atmospheric instability</a:t>
            </a:r>
          </a:p>
          <a:p>
            <a:pPr algn="ctr">
              <a:spcBef>
                <a:spcPct val="50000"/>
              </a:spcBef>
              <a:defRPr/>
            </a:pPr>
            <a:r>
              <a:rPr lang="en-US" sz="2400" b="1">
                <a:solidFill>
                  <a:srgbClr val="FF0000"/>
                </a:solidFill>
                <a:effectLst>
                  <a:outerShdw blurRad="38100" dist="38100" dir="2700000" algn="tl">
                    <a:srgbClr val="C0C0C0"/>
                  </a:outerShdw>
                </a:effectLst>
              </a:rPr>
              <a:t>Temp’s provide frontal &amp; convectional Lifting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3544">
                                            <p:txEl>
                                              <p:pRg st="0" end="0"/>
                                            </p:txEl>
                                          </p:spTgt>
                                        </p:tgtEl>
                                        <p:attrNameLst>
                                          <p:attrName>style.visibility</p:attrName>
                                        </p:attrNameLst>
                                      </p:cBhvr>
                                      <p:to>
                                        <p:strVal val="visible"/>
                                      </p:to>
                                    </p:set>
                                    <p:animEffect transition="in" filter="wipe(down)">
                                      <p:cBhvr>
                                        <p:cTn id="7" dur="500"/>
                                        <p:tgtEl>
                                          <p:spTgt spid="193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3544">
                                            <p:txEl>
                                              <p:pRg st="1" end="1"/>
                                            </p:txEl>
                                          </p:spTgt>
                                        </p:tgtEl>
                                        <p:attrNameLst>
                                          <p:attrName>style.visibility</p:attrName>
                                        </p:attrNameLst>
                                      </p:cBhvr>
                                      <p:to>
                                        <p:strVal val="visible"/>
                                      </p:to>
                                    </p:set>
                                    <p:animEffect transition="in" filter="wipe(down)">
                                      <p:cBhvr>
                                        <p:cTn id="12" dur="500"/>
                                        <p:tgtEl>
                                          <p:spTgt spid="1935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93544">
                                            <p:txEl>
                                              <p:pRg st="2" end="2"/>
                                            </p:txEl>
                                          </p:spTgt>
                                        </p:tgtEl>
                                        <p:attrNameLst>
                                          <p:attrName>style.visibility</p:attrName>
                                        </p:attrNameLst>
                                      </p:cBhvr>
                                      <p:to>
                                        <p:strVal val="visible"/>
                                      </p:to>
                                    </p:set>
                                    <p:animEffect transition="in" filter="wipe(down)">
                                      <p:cBhvr>
                                        <p:cTn id="17" dur="500"/>
                                        <p:tgtEl>
                                          <p:spTgt spid="1935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GrandTetonsWY"/>
          <p:cNvPicPr>
            <a:picLocks noChangeAspect="1" noChangeArrowheads="1"/>
          </p:cNvPicPr>
          <p:nvPr/>
        </p:nvPicPr>
        <p:blipFill>
          <a:blip r:embed="rId3" cstate="print">
            <a:extLst>
              <a:ext uri="{28A0092B-C50C-407E-A947-70E740481C1C}">
                <a14:useLocalDpi xmlns:a14="http://schemas.microsoft.com/office/drawing/2010/main" xmlns="" val="0"/>
              </a:ext>
            </a:extLst>
          </a:blip>
          <a:srcRect l="833"/>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211" name="Text Box 3"/>
          <p:cNvSpPr txBox="1">
            <a:spLocks noChangeArrowheads="1"/>
          </p:cNvSpPr>
          <p:nvPr/>
        </p:nvSpPr>
        <p:spPr bwMode="auto">
          <a:xfrm>
            <a:off x="0" y="6088063"/>
            <a:ext cx="9144000" cy="769937"/>
          </a:xfrm>
          <a:prstGeom prst="rect">
            <a:avLst/>
          </a:prstGeom>
          <a:solidFill>
            <a:schemeClr val="bg1"/>
          </a:solidFill>
          <a:ln w="9525">
            <a:solidFill>
              <a:srgbClr val="FF0000"/>
            </a:solidFill>
            <a:miter lim="800000"/>
            <a:headEnd/>
            <a:tailEnd/>
          </a:ln>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The Rocky Mountains – Teton Range, Wyoming</a:t>
            </a:r>
            <a:br>
              <a:rPr lang="en-US" sz="2400" b="1" dirty="0">
                <a:solidFill>
                  <a:srgbClr val="FF0000"/>
                </a:solidFill>
                <a:effectLst>
                  <a:outerShdw blurRad="38100" dist="38100" dir="2700000" algn="tl">
                    <a:srgbClr val="C0C0C0"/>
                  </a:outerShdw>
                </a:effectLst>
              </a:rPr>
            </a:br>
            <a:r>
              <a:rPr lang="en-US" sz="2000" b="1" dirty="0">
                <a:solidFill>
                  <a:srgbClr val="FF0000"/>
                </a:solidFill>
                <a:effectLst>
                  <a:outerShdw blurRad="38100" dist="38100" dir="2700000" algn="tl">
                    <a:srgbClr val="C0C0C0"/>
                  </a:outerShdw>
                </a:effectLst>
              </a:rPr>
              <a:t>Stretch from British Columbia, Canada to New Mexico, USA. </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mtClean="0"/>
              <a:t>Tornadoes</a:t>
            </a:r>
          </a:p>
        </p:txBody>
      </p:sp>
      <p:sp>
        <p:nvSpPr>
          <p:cNvPr id="343043" name="Rectangle 3"/>
          <p:cNvSpPr>
            <a:spLocks noGrp="1" noChangeArrowheads="1"/>
          </p:cNvSpPr>
          <p:nvPr>
            <p:ph type="body" idx="1"/>
          </p:nvPr>
        </p:nvSpPr>
        <p:spPr/>
        <p:txBody>
          <a:bodyPr/>
          <a:lstStyle/>
          <a:p>
            <a:pPr eaLnBrk="1" hangingPunct="1">
              <a:defRPr/>
            </a:pPr>
            <a:r>
              <a:rPr lang="en-US" dirty="0" smtClean="0"/>
              <a:t>Classification</a:t>
            </a:r>
          </a:p>
          <a:p>
            <a:pPr lvl="1" eaLnBrk="1" hangingPunct="1">
              <a:defRPr/>
            </a:pPr>
            <a:r>
              <a:rPr lang="en-US" dirty="0" smtClean="0"/>
              <a:t>Based upon the </a:t>
            </a:r>
            <a:r>
              <a:rPr lang="en-US" dirty="0" smtClean="0">
                <a:solidFill>
                  <a:srgbClr val="FF0000"/>
                </a:solidFill>
              </a:rPr>
              <a:t>Fujita</a:t>
            </a:r>
            <a:r>
              <a:rPr lang="en-US" dirty="0" smtClean="0"/>
              <a:t> Intensity Scale</a:t>
            </a:r>
          </a:p>
          <a:p>
            <a:pPr lvl="2" eaLnBrk="1" hangingPunct="1">
              <a:defRPr/>
            </a:pPr>
            <a:r>
              <a:rPr lang="en-US" dirty="0" smtClean="0"/>
              <a:t>mostly based </a:t>
            </a:r>
            <a:br>
              <a:rPr lang="en-US" dirty="0" smtClean="0"/>
            </a:br>
            <a:r>
              <a:rPr lang="en-US" dirty="0" smtClean="0"/>
              <a:t>on wind-speed </a:t>
            </a:r>
            <a:br>
              <a:rPr lang="en-US" dirty="0" smtClean="0"/>
            </a:br>
            <a:r>
              <a:rPr lang="en-US" dirty="0" smtClean="0"/>
              <a:t>estimated by </a:t>
            </a:r>
            <a:br>
              <a:rPr lang="en-US" dirty="0" smtClean="0"/>
            </a:br>
            <a:r>
              <a:rPr lang="en-US" dirty="0" smtClean="0"/>
              <a:t>assessment of </a:t>
            </a:r>
            <a:br>
              <a:rPr lang="en-US" dirty="0" smtClean="0"/>
            </a:br>
            <a:r>
              <a:rPr lang="en-US" dirty="0" smtClean="0"/>
              <a:t>damage</a:t>
            </a:r>
          </a:p>
        </p:txBody>
      </p:sp>
      <p:pic>
        <p:nvPicPr>
          <p:cNvPr id="3430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3200400"/>
            <a:ext cx="48768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Effect transition="in" filter="slide(fromBottom)">
                                      <p:cBhvr>
                                        <p:cTn id="7" dur="500"/>
                                        <p:tgtEl>
                                          <p:spTgt spid="34304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animEffect transition="in" filter="slide(fromBottom)">
                                      <p:cBhvr>
                                        <p:cTn id="11" dur="500"/>
                                        <p:tgtEl>
                                          <p:spTgt spid="343043">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343044"/>
                                        </p:tgtEl>
                                        <p:attrNameLst>
                                          <p:attrName>style.visibility</p:attrName>
                                        </p:attrNameLst>
                                      </p:cBhvr>
                                      <p:to>
                                        <p:strVal val="visible"/>
                                      </p:to>
                                    </p:set>
                                    <p:animEffect transition="in" filter="box(in)">
                                      <p:cBhvr>
                                        <p:cTn id="15" dur="500"/>
                                        <p:tgtEl>
                                          <p:spTgt spid="3430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343043">
                                            <p:txEl>
                                              <p:pRg st="2" end="2"/>
                                            </p:txEl>
                                          </p:spTgt>
                                        </p:tgtEl>
                                        <p:attrNameLst>
                                          <p:attrName>style.visibility</p:attrName>
                                        </p:attrNameLst>
                                      </p:cBhvr>
                                      <p:to>
                                        <p:strVal val="visible"/>
                                      </p:to>
                                    </p:set>
                                    <p:animEffect transition="in" filter="slide(fromBottom)">
                                      <p:cBhvr>
                                        <p:cTn id="20" dur="500"/>
                                        <p:tgtEl>
                                          <p:spTgt spid="343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Image:F0 tornado damage example.jpg"/>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9938"/>
            <a:ext cx="9144000" cy="608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3522" name="Text Box 2"/>
          <p:cNvSpPr txBox="1">
            <a:spLocks noChangeArrowheads="1"/>
          </p:cNvSpPr>
          <p:nvPr/>
        </p:nvSpPr>
        <p:spPr bwMode="auto">
          <a:xfrm>
            <a:off x="152400" y="152400"/>
            <a:ext cx="8763000" cy="1228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F0 (65 – 85 mph)</a:t>
            </a:r>
          </a:p>
          <a:p>
            <a:pPr>
              <a:spcBef>
                <a:spcPct val="50000"/>
              </a:spcBef>
              <a:defRPr/>
            </a:pPr>
            <a:r>
              <a:rPr lang="en-US" sz="2000" b="1" dirty="0">
                <a:solidFill>
                  <a:srgbClr val="FF0000"/>
                </a:solidFill>
                <a:effectLst>
                  <a:outerShdw blurRad="38100" dist="38100" dir="2700000" algn="tl">
                    <a:srgbClr val="C0C0C0"/>
                  </a:outerShdw>
                </a:effectLst>
              </a:rPr>
              <a:t>Some damage to chimneys; branches broken off trees; shallow-rooted trees pushed over; sign boards damaged.</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Image:F1 tornado damage ex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54175"/>
            <a:ext cx="9144000" cy="520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7318" name="Text Box 6"/>
          <p:cNvSpPr txBox="1">
            <a:spLocks noChangeArrowheads="1"/>
          </p:cNvSpPr>
          <p:nvPr/>
        </p:nvSpPr>
        <p:spPr bwMode="auto">
          <a:xfrm>
            <a:off x="152400" y="152400"/>
            <a:ext cx="8763000" cy="1228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F1 (86 – 110 mph)</a:t>
            </a:r>
          </a:p>
          <a:p>
            <a:pPr>
              <a:spcBef>
                <a:spcPct val="50000"/>
              </a:spcBef>
              <a:defRPr/>
            </a:pPr>
            <a:r>
              <a:rPr lang="en-US" sz="2000" b="1" dirty="0">
                <a:solidFill>
                  <a:srgbClr val="FF0000"/>
                </a:solidFill>
                <a:effectLst>
                  <a:outerShdw blurRad="38100" dist="38100" dir="2700000" algn="tl">
                    <a:srgbClr val="C0C0C0"/>
                  </a:outerShdw>
                </a:effectLst>
              </a:rPr>
              <a:t>Peels surface off roofs; mobile homes pushed off foundations or overturned; moving autos blown off roads.</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Image:F2 tornado damage ex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66850"/>
            <a:ext cx="9144000" cy="539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66" name="Text Box 6"/>
          <p:cNvSpPr txBox="1">
            <a:spLocks noChangeArrowheads="1"/>
          </p:cNvSpPr>
          <p:nvPr/>
        </p:nvSpPr>
        <p:spPr bwMode="auto">
          <a:xfrm>
            <a:off x="152400" y="152400"/>
            <a:ext cx="8763000" cy="15335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F2 (111 – 135 mph)</a:t>
            </a:r>
          </a:p>
          <a:p>
            <a:pPr>
              <a:spcBef>
                <a:spcPct val="50000"/>
              </a:spcBef>
              <a:defRPr/>
            </a:pPr>
            <a:r>
              <a:rPr lang="en-US" sz="2000" b="1" dirty="0">
                <a:solidFill>
                  <a:srgbClr val="FF0000"/>
                </a:solidFill>
                <a:effectLst>
                  <a:outerShdw blurRad="38100" dist="38100" dir="2700000" algn="tl">
                    <a:srgbClr val="C0C0C0"/>
                  </a:outerShdw>
                </a:effectLst>
              </a:rPr>
              <a:t>Roofs torn off frame houses; mobile homes demolished; boxcars overturned; large trees snapped or uprooted; light-object missiles generated; </a:t>
            </a:r>
            <a:br>
              <a:rPr lang="en-US" sz="2000" b="1" dirty="0">
                <a:solidFill>
                  <a:srgbClr val="FF0000"/>
                </a:solidFill>
                <a:effectLst>
                  <a:outerShdw blurRad="38100" dist="38100" dir="2700000" algn="tl">
                    <a:srgbClr val="C0C0C0"/>
                  </a:outerShdw>
                </a:effectLst>
              </a:rPr>
            </a:br>
            <a:r>
              <a:rPr lang="en-US" sz="2000" b="1" dirty="0">
                <a:solidFill>
                  <a:srgbClr val="FF0000"/>
                </a:solidFill>
                <a:effectLst>
                  <a:outerShdw blurRad="38100" dist="38100" dir="2700000" algn="tl">
                    <a:srgbClr val="C0C0C0"/>
                  </a:outerShdw>
                </a:effectLst>
              </a:rPr>
              <a:t>cars lifted off ground.</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Image:F3 tornado damage ex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01713"/>
            <a:ext cx="9144000" cy="585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1414" name="Text Box 6"/>
          <p:cNvSpPr txBox="1">
            <a:spLocks noChangeArrowheads="1"/>
          </p:cNvSpPr>
          <p:nvPr/>
        </p:nvSpPr>
        <p:spPr bwMode="auto">
          <a:xfrm>
            <a:off x="152400" y="152400"/>
            <a:ext cx="8763000" cy="1228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F3 (136 – 165 mph)</a:t>
            </a:r>
          </a:p>
          <a:p>
            <a:pPr>
              <a:spcBef>
                <a:spcPct val="50000"/>
              </a:spcBef>
              <a:defRPr/>
            </a:pPr>
            <a:r>
              <a:rPr lang="en-US" sz="2000" b="1" dirty="0">
                <a:solidFill>
                  <a:srgbClr val="FF0000"/>
                </a:solidFill>
                <a:effectLst>
                  <a:outerShdw blurRad="38100" dist="38100" dir="2700000" algn="tl">
                    <a:srgbClr val="C0C0C0"/>
                  </a:outerShdw>
                </a:effectLst>
              </a:rPr>
              <a:t>Roofs and some walls torn off well-constructed houses; trains overturned; most trees in forest uprooted; heavy cars lifted off the ground and thrown.</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Image:F4 tornado damage ex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71525"/>
            <a:ext cx="9144000" cy="608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3462" name="Text Box 6"/>
          <p:cNvSpPr txBox="1">
            <a:spLocks noChangeArrowheads="1"/>
          </p:cNvSpPr>
          <p:nvPr/>
        </p:nvSpPr>
        <p:spPr bwMode="auto">
          <a:xfrm>
            <a:off x="152400" y="152400"/>
            <a:ext cx="8763000" cy="1228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F4 (166 – 200 mph)</a:t>
            </a:r>
          </a:p>
          <a:p>
            <a:pPr>
              <a:spcBef>
                <a:spcPct val="50000"/>
              </a:spcBef>
              <a:defRPr/>
            </a:pPr>
            <a:r>
              <a:rPr lang="en-US" sz="2000" b="1" dirty="0">
                <a:solidFill>
                  <a:srgbClr val="FF0000"/>
                </a:solidFill>
                <a:effectLst>
                  <a:outerShdw blurRad="38100" dist="38100" dir="2700000" algn="tl">
                    <a:srgbClr val="C0C0C0"/>
                  </a:outerShdw>
                </a:effectLst>
              </a:rPr>
              <a:t>Well-constructed houses leveled; structures with weak foundations blown away some distance; cars thrown and large missiles generated.</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Image:F5 tornado damage exam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22413"/>
            <a:ext cx="9144000" cy="533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5510" name="Text Box 6"/>
          <p:cNvSpPr txBox="1">
            <a:spLocks noChangeArrowheads="1"/>
          </p:cNvSpPr>
          <p:nvPr/>
        </p:nvSpPr>
        <p:spPr bwMode="auto">
          <a:xfrm>
            <a:off x="152400" y="152400"/>
            <a:ext cx="8763000" cy="15335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Damage: F5 (&gt; 200 mph)</a:t>
            </a:r>
          </a:p>
          <a:p>
            <a:pPr>
              <a:spcBef>
                <a:spcPct val="50000"/>
              </a:spcBef>
              <a:defRPr/>
            </a:pPr>
            <a:r>
              <a:rPr lang="en-US" sz="2000" b="1" dirty="0">
                <a:solidFill>
                  <a:srgbClr val="FF0000"/>
                </a:solidFill>
                <a:effectLst>
                  <a:outerShdw blurRad="38100" dist="38100" dir="2700000" algn="tl">
                    <a:srgbClr val="C0C0C0"/>
                  </a:outerShdw>
                </a:effectLst>
              </a:rPr>
              <a:t>Strong frame houses leveled off foundations and swept away; automobile-sized missiles fly through the air in excess of 100 meters (109 </a:t>
            </a:r>
            <a:r>
              <a:rPr lang="en-US" sz="2000" b="1" dirty="0" err="1">
                <a:solidFill>
                  <a:srgbClr val="FF0000"/>
                </a:solidFill>
                <a:effectLst>
                  <a:outerShdw blurRad="38100" dist="38100" dir="2700000" algn="tl">
                    <a:srgbClr val="C0C0C0"/>
                  </a:outerShdw>
                </a:effectLst>
              </a:rPr>
              <a:t>yds</a:t>
            </a:r>
            <a:r>
              <a:rPr lang="en-US" sz="2000" b="1" dirty="0">
                <a:solidFill>
                  <a:srgbClr val="FF0000"/>
                </a:solidFill>
                <a:effectLst>
                  <a:outerShdw blurRad="38100" dist="38100" dir="2700000" algn="tl">
                    <a:srgbClr val="C0C0C0"/>
                  </a:outerShdw>
                </a:effectLst>
              </a:rPr>
              <a:t>); trees debarked; incredible phenomena will occur.</a:t>
            </a: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smtClean="0"/>
              <a:t>Tornadoes</a:t>
            </a:r>
          </a:p>
        </p:txBody>
      </p:sp>
      <p:sp>
        <p:nvSpPr>
          <p:cNvPr id="347139" name="Rectangle 3"/>
          <p:cNvSpPr>
            <a:spLocks noGrp="1" noChangeArrowheads="1"/>
          </p:cNvSpPr>
          <p:nvPr>
            <p:ph type="body" idx="1"/>
          </p:nvPr>
        </p:nvSpPr>
        <p:spPr/>
        <p:txBody>
          <a:bodyPr/>
          <a:lstStyle/>
          <a:p>
            <a:pPr eaLnBrk="1" hangingPunct="1">
              <a:defRPr/>
            </a:pPr>
            <a:r>
              <a:rPr lang="en-US" dirty="0" smtClean="0"/>
              <a:t>Formation</a:t>
            </a:r>
          </a:p>
          <a:p>
            <a:pPr lvl="1" eaLnBrk="1" hangingPunct="1">
              <a:defRPr/>
            </a:pPr>
            <a:r>
              <a:rPr lang="en-US" dirty="0" smtClean="0"/>
              <a:t>Can form in any severe weather situation: </a:t>
            </a:r>
          </a:p>
          <a:p>
            <a:pPr lvl="2" eaLnBrk="1" hangingPunct="1">
              <a:defRPr/>
            </a:pPr>
            <a:r>
              <a:rPr lang="en-US" dirty="0" smtClean="0"/>
              <a:t>Cold fronts, Squall lines, MCCs, </a:t>
            </a:r>
            <a:r>
              <a:rPr lang="en-US" dirty="0" err="1" smtClean="0"/>
              <a:t>Supercells</a:t>
            </a:r>
            <a:r>
              <a:rPr lang="en-US" dirty="0" smtClean="0"/>
              <a:t>, </a:t>
            </a:r>
            <a:r>
              <a:rPr lang="en-US" dirty="0" err="1" smtClean="0"/>
              <a:t>Drylines</a:t>
            </a:r>
            <a:r>
              <a:rPr lang="en-US" dirty="0" smtClean="0"/>
              <a:t>, Mid-latitude &amp; Tropical Cyclones</a:t>
            </a:r>
          </a:p>
          <a:p>
            <a:pPr lvl="1" eaLnBrk="1" hangingPunct="1">
              <a:defRPr/>
            </a:pPr>
            <a:r>
              <a:rPr lang="en-US" dirty="0" smtClean="0"/>
              <a:t>Processes that lead to Tornado Development are NOT well understood!</a:t>
            </a:r>
          </a:p>
          <a:p>
            <a:pPr lvl="2" eaLnBrk="1" hangingPunct="1">
              <a:defRPr/>
            </a:pPr>
            <a:r>
              <a:rPr lang="en-US" dirty="0" smtClean="0"/>
              <a:t>Most intense and destructive tornadoes form from </a:t>
            </a:r>
            <a:r>
              <a:rPr lang="en-US" dirty="0" err="1" smtClean="0">
                <a:solidFill>
                  <a:srgbClr val="FF0000"/>
                </a:solidFill>
              </a:rPr>
              <a:t>Supercells</a:t>
            </a:r>
            <a:r>
              <a:rPr lang="en-US" dirty="0" smtClean="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slide(fromBottom)">
                                      <p:cBhvr>
                                        <p:cTn id="7" dur="500"/>
                                        <p:tgtEl>
                                          <p:spTgt spid="34713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animEffect transition="in" filter="slide(fromBottom)">
                                      <p:cBhvr>
                                        <p:cTn id="11" dur="500"/>
                                        <p:tgtEl>
                                          <p:spTgt spid="347139">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animEffect transition="in" filter="slide(fromBottom)">
                                      <p:cBhvr>
                                        <p:cTn id="15" dur="500"/>
                                        <p:tgtEl>
                                          <p:spTgt spid="3471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347139">
                                            <p:txEl>
                                              <p:pRg st="3" end="3"/>
                                            </p:txEl>
                                          </p:spTgt>
                                        </p:tgtEl>
                                        <p:attrNameLst>
                                          <p:attrName>style.visibility</p:attrName>
                                        </p:attrNameLst>
                                      </p:cBhvr>
                                      <p:to>
                                        <p:strVal val="visible"/>
                                      </p:to>
                                    </p:set>
                                    <p:animEffect transition="in" filter="slide(fromBottom)">
                                      <p:cBhvr>
                                        <p:cTn id="20" dur="500"/>
                                        <p:tgtEl>
                                          <p:spTgt spid="347139">
                                            <p:txEl>
                                              <p:pRg st="3" end="3"/>
                                            </p:txEl>
                                          </p:spTgt>
                                        </p:tgtEl>
                                      </p:cBhvr>
                                    </p:animEffect>
                                  </p:childTnLst>
                                </p:cTn>
                              </p:par>
                            </p:childTnLst>
                          </p:cTn>
                        </p:par>
                        <p:par>
                          <p:cTn id="21" fill="hold" nodeType="afterGroup">
                            <p:stCondLst>
                              <p:cond delay="500"/>
                            </p:stCondLst>
                            <p:childTnLst>
                              <p:par>
                                <p:cTn id="22" presetID="12" presetClass="entr" presetSubtype="4" fill="hold" nodeType="afterEffect">
                                  <p:stCondLst>
                                    <p:cond delay="0"/>
                                  </p:stCondLst>
                                  <p:childTnLst>
                                    <p:set>
                                      <p:cBhvr>
                                        <p:cTn id="23" dur="1" fill="hold">
                                          <p:stCondLst>
                                            <p:cond delay="0"/>
                                          </p:stCondLst>
                                        </p:cTn>
                                        <p:tgtEl>
                                          <p:spTgt spid="347139">
                                            <p:txEl>
                                              <p:pRg st="4" end="4"/>
                                            </p:txEl>
                                          </p:spTgt>
                                        </p:tgtEl>
                                        <p:attrNameLst>
                                          <p:attrName>style.visibility</p:attrName>
                                        </p:attrNameLst>
                                      </p:cBhvr>
                                      <p:to>
                                        <p:strVal val="visible"/>
                                      </p:to>
                                    </p:set>
                                    <p:animEffect transition="in" filter="slide(fromBottom)">
                                      <p:cBhvr>
                                        <p:cTn id="24" dur="500"/>
                                        <p:tgtEl>
                                          <p:spTgt spid="347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457200" y="457200"/>
            <a:ext cx="4114800" cy="1371600"/>
          </a:xfrm>
        </p:spPr>
        <p:txBody>
          <a:bodyPr/>
          <a:lstStyle/>
          <a:p>
            <a:pPr eaLnBrk="1" hangingPunct="1">
              <a:defRPr/>
            </a:pPr>
            <a:r>
              <a:rPr lang="en-US" smtClean="0"/>
              <a:t>Tornadoes</a:t>
            </a:r>
          </a:p>
        </p:txBody>
      </p:sp>
      <p:sp>
        <p:nvSpPr>
          <p:cNvPr id="355331" name="Rectangle 3"/>
          <p:cNvSpPr>
            <a:spLocks noGrp="1" noChangeArrowheads="1"/>
          </p:cNvSpPr>
          <p:nvPr>
            <p:ph type="body" idx="1"/>
          </p:nvPr>
        </p:nvSpPr>
        <p:spPr>
          <a:xfrm>
            <a:off x="457200" y="1981200"/>
            <a:ext cx="8153400" cy="4419600"/>
          </a:xfrm>
        </p:spPr>
        <p:txBody>
          <a:bodyPr/>
          <a:lstStyle/>
          <a:p>
            <a:pPr eaLnBrk="1" hangingPunct="1">
              <a:defRPr/>
            </a:pPr>
            <a:r>
              <a:rPr lang="en-US" sz="2800" dirty="0" smtClean="0"/>
              <a:t>Formation</a:t>
            </a:r>
          </a:p>
          <a:p>
            <a:pPr lvl="1" eaLnBrk="1" hangingPunct="1">
              <a:defRPr/>
            </a:pPr>
            <a:r>
              <a:rPr lang="en-US" sz="2400" dirty="0" smtClean="0"/>
              <a:t>As a </a:t>
            </a:r>
            <a:r>
              <a:rPr lang="en-US" sz="2400" dirty="0" err="1" smtClean="0"/>
              <a:t>Supercell</a:t>
            </a:r>
            <a:r>
              <a:rPr lang="en-US" sz="2400" dirty="0" smtClean="0"/>
              <a:t> passes overhead, winds aloft are in a different direction than those at the surface </a:t>
            </a:r>
            <a:r>
              <a:rPr lang="en-US" sz="2400" dirty="0" err="1" smtClean="0"/>
              <a:t>ie</a:t>
            </a:r>
            <a:r>
              <a:rPr lang="en-US" sz="2400" dirty="0" smtClean="0"/>
              <a:t>. </a:t>
            </a:r>
            <a:r>
              <a:rPr lang="en-US" sz="2400" dirty="0" smtClean="0">
                <a:solidFill>
                  <a:srgbClr val="FF0000"/>
                </a:solidFill>
              </a:rPr>
              <a:t>Wind shear</a:t>
            </a:r>
            <a:r>
              <a:rPr lang="en-US" sz="2400" dirty="0" smtClean="0"/>
              <a:t>. </a:t>
            </a:r>
          </a:p>
          <a:p>
            <a:pPr lvl="1" eaLnBrk="1" hangingPunct="1">
              <a:defRPr/>
            </a:pPr>
            <a:r>
              <a:rPr lang="en-US" sz="2400" dirty="0" smtClean="0"/>
              <a:t>This wind shear creates a </a:t>
            </a:r>
            <a:br>
              <a:rPr lang="en-US" sz="2400" dirty="0" smtClean="0"/>
            </a:br>
            <a:r>
              <a:rPr lang="en-US" sz="2400" dirty="0" smtClean="0"/>
              <a:t>column of rotating air at </a:t>
            </a:r>
            <a:br>
              <a:rPr lang="en-US" sz="2400" dirty="0" smtClean="0"/>
            </a:br>
            <a:r>
              <a:rPr lang="en-US" sz="2400" dirty="0" smtClean="0"/>
              <a:t>the surface.</a:t>
            </a:r>
          </a:p>
          <a:p>
            <a:pPr lvl="1" eaLnBrk="1" hangingPunct="1">
              <a:defRPr/>
            </a:pPr>
            <a:r>
              <a:rPr lang="en-US" sz="2400" dirty="0" smtClean="0">
                <a:solidFill>
                  <a:srgbClr val="FF0000"/>
                </a:solidFill>
              </a:rPr>
              <a:t>Updrafts</a:t>
            </a:r>
            <a:r>
              <a:rPr lang="en-US" sz="2400" dirty="0" smtClean="0"/>
              <a:t> lift the rotating </a:t>
            </a:r>
            <a:br>
              <a:rPr lang="en-US" sz="2400" dirty="0" smtClean="0"/>
            </a:br>
            <a:r>
              <a:rPr lang="en-US" sz="2400" dirty="0" smtClean="0"/>
              <a:t>column, resulting in </a:t>
            </a:r>
            <a:br>
              <a:rPr lang="en-US" sz="2400" dirty="0" smtClean="0"/>
            </a:br>
            <a:r>
              <a:rPr lang="en-US" sz="2400" dirty="0" smtClean="0"/>
              <a:t>cyclonic (</a:t>
            </a:r>
            <a:r>
              <a:rPr lang="en-US" sz="2400" dirty="0" err="1" smtClean="0"/>
              <a:t>Mesocyclone</a:t>
            </a:r>
            <a:r>
              <a:rPr lang="en-US" sz="2400" dirty="0" smtClean="0"/>
              <a:t>)</a:t>
            </a:r>
            <a:br>
              <a:rPr lang="en-US" sz="2400" dirty="0" smtClean="0"/>
            </a:br>
            <a:r>
              <a:rPr lang="en-US" sz="2400" dirty="0" smtClean="0"/>
              <a:t>&amp; anti-cyclonic rotation</a:t>
            </a:r>
          </a:p>
        </p:txBody>
      </p:sp>
      <p:pic>
        <p:nvPicPr>
          <p:cNvPr id="355334" name="Picture 6" descr="The updraft lifts the rotating colum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276600"/>
            <a:ext cx="3105150"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Effect transition="in" filter="slide(fromBottom)">
                                      <p:cBhvr>
                                        <p:cTn id="7" dur="500"/>
                                        <p:tgtEl>
                                          <p:spTgt spid="355331">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animEffect transition="in" filter="slide(fromBottom)">
                                      <p:cBhvr>
                                        <p:cTn id="11" dur="500"/>
                                        <p:tgtEl>
                                          <p:spTgt spid="35533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55331">
                                            <p:txEl>
                                              <p:pRg st="2" end="2"/>
                                            </p:txEl>
                                          </p:spTgt>
                                        </p:tgtEl>
                                        <p:attrNameLst>
                                          <p:attrName>style.visibility</p:attrName>
                                        </p:attrNameLst>
                                      </p:cBhvr>
                                      <p:to>
                                        <p:strVal val="visible"/>
                                      </p:to>
                                    </p:set>
                                    <p:animEffect transition="in" filter="slide(fromBottom)">
                                      <p:cBhvr>
                                        <p:cTn id="16" dur="500"/>
                                        <p:tgtEl>
                                          <p:spTgt spid="35533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55334"/>
                                        </p:tgtEl>
                                        <p:attrNameLst>
                                          <p:attrName>style.visibility</p:attrName>
                                        </p:attrNameLst>
                                      </p:cBhvr>
                                      <p:to>
                                        <p:strVal val="visible"/>
                                      </p:to>
                                    </p:set>
                                    <p:animEffect transition="in" filter="slide(fromBottom)">
                                      <p:cBhvr>
                                        <p:cTn id="21" dur="500"/>
                                        <p:tgtEl>
                                          <p:spTgt spid="355334"/>
                                        </p:tgtEl>
                                      </p:cBhvr>
                                    </p:animEffect>
                                  </p:childTnLst>
                                </p:cTn>
                              </p:par>
                            </p:childTnLst>
                          </p:cTn>
                        </p:par>
                        <p:par>
                          <p:cTn id="22" fill="hold" nodeType="afterGroup">
                            <p:stCondLst>
                              <p:cond delay="500"/>
                            </p:stCondLst>
                            <p:childTnLst>
                              <p:par>
                                <p:cTn id="23" presetID="12" presetClass="entr" presetSubtype="4" fill="hold" nodeType="afterEffect">
                                  <p:stCondLst>
                                    <p:cond delay="0"/>
                                  </p:stCondLst>
                                  <p:childTnLst>
                                    <p:set>
                                      <p:cBhvr>
                                        <p:cTn id="24" dur="1" fill="hold">
                                          <p:stCondLst>
                                            <p:cond delay="0"/>
                                          </p:stCondLst>
                                        </p:cTn>
                                        <p:tgtEl>
                                          <p:spTgt spid="355331">
                                            <p:txEl>
                                              <p:pRg st="3" end="3"/>
                                            </p:txEl>
                                          </p:spTgt>
                                        </p:tgtEl>
                                        <p:attrNameLst>
                                          <p:attrName>style.visibility</p:attrName>
                                        </p:attrNameLst>
                                      </p:cBhvr>
                                      <p:to>
                                        <p:strVal val="visible"/>
                                      </p:to>
                                    </p:set>
                                    <p:animEffect transition="in" filter="slide(fromBottom)">
                                      <p:cBhvr>
                                        <p:cTn id="25" dur="500"/>
                                        <p:tgtEl>
                                          <p:spTgt spid="355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Annual number of thunderstorms the 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0" y="244475"/>
            <a:ext cx="7810500" cy="636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2286000"/>
            <a:ext cx="7772400" cy="1143000"/>
          </a:xfrm>
        </p:spPr>
        <p:txBody>
          <a:bodyPr/>
          <a:lstStyle/>
          <a:p>
            <a:pPr eaLnBrk="1" hangingPunct="1"/>
            <a:r>
              <a:rPr lang="en-US" sz="2400" smtClean="0">
                <a:hlinkClick r:id="rId5" action="ppaction://hlinkfile"/>
              </a:rPr>
              <a:t>Tornado Wind Patterns</a:t>
            </a:r>
            <a:endParaRPr lang="en-US" smtClean="0">
              <a:latin typeface="ArialMT" charset="0"/>
            </a:endParaRPr>
          </a:p>
        </p:txBody>
      </p:sp>
    </p:spTree>
    <p:controls>
      <p:control spid="1028" name="ShockwaveFlash1" r:id="rId2" imgW="9142560" imgH="6324480"/>
    </p:controls>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The condensation funnel may not be visible all the way to the grou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02" name="Text Box 2"/>
          <p:cNvSpPr txBox="1">
            <a:spLocks noChangeArrowheads="1"/>
          </p:cNvSpPr>
          <p:nvPr/>
        </p:nvSpPr>
        <p:spPr bwMode="auto">
          <a:xfrm>
            <a:off x="152400" y="5562600"/>
            <a:ext cx="8839200" cy="119697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Funnel Cloud: Water Vapor within the rotating air condenses making it visible to the eye. Winds are equal to those of a Tornado. However, it is not termed a Tornado until…</a:t>
            </a:r>
            <a:endParaRPr lang="en-US" sz="2000" b="1">
              <a:solidFill>
                <a:srgbClr val="FF0000"/>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Large and very destructive tornado."/>
          <p:cNvPicPr>
            <a:picLocks noChangeAspect="1" noChangeArrowheads="1"/>
          </p:cNvPicPr>
          <p:nvPr/>
        </p:nvPicPr>
        <p:blipFill>
          <a:blip r:embed="rId3" cstate="print">
            <a:extLst>
              <a:ext uri="{28A0092B-C50C-407E-A947-70E740481C1C}">
                <a14:useLocalDpi xmlns:a14="http://schemas.microsoft.com/office/drawing/2010/main" xmlns="" val="0"/>
              </a:ext>
            </a:extLst>
          </a:blip>
          <a:srcRect t="6239"/>
          <a:stretch>
            <a:fillRect/>
          </a:stretch>
        </p:blipFill>
        <p:spPr bwMode="auto">
          <a:xfrm>
            <a:off x="0" y="0"/>
            <a:ext cx="9144000" cy="572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652" name="Text Box 4"/>
          <p:cNvSpPr txBox="1">
            <a:spLocks noChangeArrowheads="1"/>
          </p:cNvSpPr>
          <p:nvPr/>
        </p:nvSpPr>
        <p:spPr bwMode="auto">
          <a:xfrm>
            <a:off x="152400" y="5562600"/>
            <a:ext cx="8839200" cy="119697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…It comes into contact with the ground. The color of the Tornado is dependant upon the type of dirt/debris it moves over (red dirt produces a red tornado, black dirt a black tornado, etc.)</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4876800" y="228600"/>
            <a:ext cx="3962400" cy="2840038"/>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As the tornado dissipates:</a:t>
            </a:r>
          </a:p>
          <a:p>
            <a:pPr lvl="1">
              <a:spcBef>
                <a:spcPct val="50000"/>
              </a:spcBef>
              <a:defRPr/>
            </a:pPr>
            <a:r>
              <a:rPr lang="en-US" sz="2400" b="1">
                <a:solidFill>
                  <a:srgbClr val="FF0000"/>
                </a:solidFill>
                <a:effectLst>
                  <a:outerShdw blurRad="38100" dist="38100" dir="2700000" algn="tl">
                    <a:srgbClr val="C0C0C0"/>
                  </a:outerShdw>
                </a:effectLst>
              </a:rPr>
              <a:t>It will decrease in size</a:t>
            </a:r>
          </a:p>
          <a:p>
            <a:pPr lvl="1">
              <a:spcBef>
                <a:spcPct val="50000"/>
              </a:spcBef>
              <a:defRPr/>
            </a:pPr>
            <a:r>
              <a:rPr lang="en-US" sz="2400" b="1">
                <a:solidFill>
                  <a:srgbClr val="FF0000"/>
                </a:solidFill>
                <a:effectLst>
                  <a:outerShdw blurRad="38100" dist="38100" dir="2700000" algn="tl">
                    <a:srgbClr val="C0C0C0"/>
                  </a:outerShdw>
                </a:effectLst>
              </a:rPr>
              <a:t>Become increasingly tilted with height, and</a:t>
            </a:r>
          </a:p>
          <a:p>
            <a:pPr lvl="1">
              <a:spcBef>
                <a:spcPct val="50000"/>
              </a:spcBef>
              <a:defRPr/>
            </a:pPr>
            <a:r>
              <a:rPr lang="en-US" sz="2400" b="1">
                <a:solidFill>
                  <a:srgbClr val="FF0000"/>
                </a:solidFill>
                <a:effectLst>
                  <a:outerShdw blurRad="38100" dist="38100" dir="2700000" algn="tl">
                    <a:srgbClr val="C0C0C0"/>
                  </a:outerShdw>
                </a:effectLst>
              </a:rPr>
              <a:t>Will take on a contorted, rope-like appearance.</a:t>
            </a:r>
            <a:endParaRPr lang="en-US" sz="2000" b="1">
              <a:solidFill>
                <a:srgbClr val="FF0000"/>
              </a:solidFill>
              <a:effectLst>
                <a:outerShdw blurRad="38100" dist="38100" dir="2700000" algn="tl">
                  <a:srgbClr val="C0C0C0"/>
                </a:outerShdw>
              </a:effectLst>
            </a:endParaRPr>
          </a:p>
        </p:txBody>
      </p:sp>
      <p:pic>
        <p:nvPicPr>
          <p:cNvPr id="58371" name="Picture 5" descr="Tornadoes can be thin and rope-lik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4579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6553200" y="6248400"/>
            <a:ext cx="2362200" cy="466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Fig. 11-20 p. 335</a:t>
            </a:r>
            <a:endParaRPr lang="en-US" sz="2000" b="1">
              <a:solidFill>
                <a:srgbClr val="FF0000"/>
              </a:solidFill>
              <a:effectLst>
                <a:outerShdw blurRad="38100" dist="38100" dir="2700000" algn="tl">
                  <a:srgbClr val="C0C0C0"/>
                </a:outerShdw>
              </a:effectLst>
            </a:endParaRPr>
          </a:p>
        </p:txBody>
      </p:sp>
      <p:pic>
        <p:nvPicPr>
          <p:cNvPr id="59395" name="Picture 4" descr="FIG11_0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66800"/>
            <a:ext cx="9144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en-US" smtClean="0"/>
              <a:t>Thunder &amp; Lightning</a:t>
            </a:r>
          </a:p>
        </p:txBody>
      </p:sp>
      <p:sp>
        <p:nvSpPr>
          <p:cNvPr id="374787" name="Rectangle 3"/>
          <p:cNvSpPr>
            <a:spLocks noGrp="1" noChangeArrowheads="1"/>
          </p:cNvSpPr>
          <p:nvPr>
            <p:ph type="body" idx="1"/>
          </p:nvPr>
        </p:nvSpPr>
        <p:spPr/>
        <p:txBody>
          <a:bodyPr/>
          <a:lstStyle/>
          <a:p>
            <a:pPr eaLnBrk="1" hangingPunct="1">
              <a:lnSpc>
                <a:spcPct val="90000"/>
              </a:lnSpc>
              <a:defRPr/>
            </a:pPr>
            <a:r>
              <a:rPr lang="en-US" dirty="0" smtClean="0"/>
              <a:t>Lighting is produced by a difference in “charge” between the cloud and the ground</a:t>
            </a:r>
          </a:p>
          <a:p>
            <a:pPr eaLnBrk="1" hangingPunct="1">
              <a:lnSpc>
                <a:spcPct val="90000"/>
              </a:lnSpc>
              <a:defRPr/>
            </a:pPr>
            <a:r>
              <a:rPr lang="en-US" dirty="0" smtClean="0"/>
              <a:t>First lets explain the basics of electrical currents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Effect transition="in" filter="slide(fromBottom)">
                                      <p:cBhvr>
                                        <p:cTn id="7" dur="500"/>
                                        <p:tgtEl>
                                          <p:spTgt spid="374787">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animEffect transition="in" filter="slide(fromBottom)">
                                      <p:cBhvr>
                                        <p:cTn id="11" dur="500"/>
                                        <p:tgtEl>
                                          <p:spTgt spid="374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dirty="0" smtClean="0"/>
              <a:t>Electrical Circuits</a:t>
            </a:r>
          </a:p>
        </p:txBody>
      </p:sp>
      <p:sp>
        <p:nvSpPr>
          <p:cNvPr id="372739" name="Rectangle 3"/>
          <p:cNvSpPr>
            <a:spLocks noGrp="1" noChangeArrowheads="1"/>
          </p:cNvSpPr>
          <p:nvPr>
            <p:ph type="body" idx="1"/>
          </p:nvPr>
        </p:nvSpPr>
        <p:spPr>
          <a:xfrm>
            <a:off x="457200" y="1905000"/>
            <a:ext cx="8229600" cy="4419600"/>
          </a:xfrm>
        </p:spPr>
        <p:txBody>
          <a:bodyPr/>
          <a:lstStyle/>
          <a:p>
            <a:pPr eaLnBrk="1" hangingPunct="1">
              <a:spcBef>
                <a:spcPts val="300"/>
              </a:spcBef>
              <a:defRPr/>
            </a:pPr>
            <a:r>
              <a:rPr lang="en-US" dirty="0" smtClean="0">
                <a:solidFill>
                  <a:srgbClr val="FF0000"/>
                </a:solidFill>
              </a:rPr>
              <a:t>Electrons</a:t>
            </a:r>
            <a:r>
              <a:rPr lang="en-US" dirty="0" smtClean="0"/>
              <a:t> are negatively charged</a:t>
            </a:r>
          </a:p>
          <a:p>
            <a:pPr eaLnBrk="1" hangingPunct="1">
              <a:spcBef>
                <a:spcPts val="300"/>
              </a:spcBef>
              <a:defRPr/>
            </a:pPr>
            <a:r>
              <a:rPr lang="en-US" dirty="0" smtClean="0"/>
              <a:t>If atom gains/loses electron it becomes “charged”, called an </a:t>
            </a:r>
            <a:r>
              <a:rPr lang="en-US" dirty="0" smtClean="0">
                <a:solidFill>
                  <a:srgbClr val="FF0000"/>
                </a:solidFill>
              </a:rPr>
              <a:t>ION</a:t>
            </a:r>
          </a:p>
          <a:p>
            <a:pPr eaLnBrk="1" hangingPunct="1">
              <a:spcBef>
                <a:spcPts val="300"/>
              </a:spcBef>
              <a:defRPr/>
            </a:pPr>
            <a:r>
              <a:rPr lang="en-US" dirty="0" smtClean="0"/>
              <a:t>In metal only Electrons can flow so current actual flows from – to +</a:t>
            </a:r>
          </a:p>
          <a:p>
            <a:pPr lvl="1" eaLnBrk="1" hangingPunct="1">
              <a:spcBef>
                <a:spcPts val="300"/>
              </a:spcBef>
              <a:defRPr/>
            </a:pPr>
            <a:r>
              <a:rPr lang="en-US" dirty="0" smtClean="0"/>
              <a:t> not + to – like conventionally thought</a:t>
            </a:r>
          </a:p>
          <a:p>
            <a:pPr eaLnBrk="1" hangingPunct="1">
              <a:spcBef>
                <a:spcPts val="300"/>
              </a:spcBef>
              <a:defRPr/>
            </a:pPr>
            <a:r>
              <a:rPr lang="en-US" dirty="0" smtClean="0"/>
              <a:t>In other substances like air or the human body actual ions can flow</a:t>
            </a:r>
          </a:p>
          <a:p>
            <a:pPr lvl="1" eaLnBrk="1" hangingPunct="1">
              <a:spcBef>
                <a:spcPts val="300"/>
              </a:spcBef>
              <a:defRPr/>
            </a:pPr>
            <a:r>
              <a:rPr lang="en-US" dirty="0" smtClean="0"/>
              <a:t> can flow + to –, – to + or both!</a:t>
            </a:r>
          </a:p>
          <a:p>
            <a:pPr eaLnBrk="1" hangingPunct="1">
              <a:spcBef>
                <a:spcPts val="300"/>
              </a:spcBef>
              <a:defRPr/>
            </a:pPr>
            <a:endParaRPr lang="en-US"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72739">
                                            <p:txEl>
                                              <p:pRg st="2" end="2"/>
                                            </p:txEl>
                                          </p:spTgt>
                                        </p:tgtEl>
                                        <p:attrNameLst>
                                          <p:attrName>style.visibility</p:attrName>
                                        </p:attrNameLst>
                                      </p:cBhvr>
                                      <p:to>
                                        <p:strVal val="visible"/>
                                      </p:to>
                                    </p:set>
                                    <p:animEffect transition="in" filter="slide(fromBottom)">
                                      <p:cBhvr>
                                        <p:cTn id="7" dur="500"/>
                                        <p:tgtEl>
                                          <p:spTgt spid="372739">
                                            <p:txEl>
                                              <p:pRg st="2" end="2"/>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72739">
                                            <p:txEl>
                                              <p:pRg st="3" end="3"/>
                                            </p:txEl>
                                          </p:spTgt>
                                        </p:tgtEl>
                                        <p:attrNameLst>
                                          <p:attrName>style.visibility</p:attrName>
                                        </p:attrNameLst>
                                      </p:cBhvr>
                                      <p:to>
                                        <p:strVal val="visible"/>
                                      </p:to>
                                    </p:set>
                                    <p:animEffect transition="in" filter="slide(fromBottom)">
                                      <p:cBhvr>
                                        <p:cTn id="11" dur="500"/>
                                        <p:tgtEl>
                                          <p:spTgt spid="372739">
                                            <p:txEl>
                                              <p:pRg st="3" end="3"/>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72739">
                                            <p:txEl>
                                              <p:pRg st="0" end="0"/>
                                            </p:txEl>
                                          </p:spTgt>
                                        </p:tgtEl>
                                        <p:attrNameLst>
                                          <p:attrName>style.visibility</p:attrName>
                                        </p:attrNameLst>
                                      </p:cBhvr>
                                      <p:to>
                                        <p:strVal val="visible"/>
                                      </p:to>
                                    </p:set>
                                    <p:animEffect transition="in" filter="slide(fromBottom)">
                                      <p:cBhvr>
                                        <p:cTn id="15" dur="500"/>
                                        <p:tgtEl>
                                          <p:spTgt spid="372739">
                                            <p:txEl>
                                              <p:pRg st="0" end="0"/>
                                            </p:txEl>
                                          </p:spTgt>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2739">
                                            <p:txEl>
                                              <p:pRg st="1" end="1"/>
                                            </p:txEl>
                                          </p:spTgt>
                                        </p:tgtEl>
                                        <p:attrNameLst>
                                          <p:attrName>style.visibility</p:attrName>
                                        </p:attrNameLst>
                                      </p:cBhvr>
                                      <p:to>
                                        <p:strVal val="visible"/>
                                      </p:to>
                                    </p:set>
                                    <p:animEffect transition="in" filter="slide(fromBottom)">
                                      <p:cBhvr>
                                        <p:cTn id="19" dur="500"/>
                                        <p:tgtEl>
                                          <p:spTgt spid="37273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72739">
                                            <p:txEl>
                                              <p:pRg st="5" end="5"/>
                                            </p:txEl>
                                          </p:spTgt>
                                        </p:tgtEl>
                                        <p:attrNameLst>
                                          <p:attrName>style.visibility</p:attrName>
                                        </p:attrNameLst>
                                      </p:cBhvr>
                                      <p:to>
                                        <p:strVal val="visible"/>
                                      </p:to>
                                    </p:set>
                                    <p:animEffect transition="in" filter="slide(fromBottom)">
                                      <p:cBhvr>
                                        <p:cTn id="24" dur="500"/>
                                        <p:tgtEl>
                                          <p:spTgt spid="3727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72739">
                                            <p:txEl>
                                              <p:pRg st="4" end="4"/>
                                            </p:txEl>
                                          </p:spTgt>
                                        </p:tgtEl>
                                        <p:attrNameLst>
                                          <p:attrName>style.visibility</p:attrName>
                                        </p:attrNameLst>
                                      </p:cBhvr>
                                      <p:to>
                                        <p:strVal val="visible"/>
                                      </p:to>
                                    </p:set>
                                    <p:animEffect transition="in" filter="slide(fromBottom)">
                                      <p:cBhvr>
                                        <p:cTn id="29" dur="500"/>
                                        <p:tgtEl>
                                          <p:spTgt spid="372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dirty="0" smtClean="0"/>
              <a:t>Chemical Battery</a:t>
            </a:r>
          </a:p>
        </p:txBody>
      </p:sp>
      <p:sp>
        <p:nvSpPr>
          <p:cNvPr id="372739" name="Rectangle 3"/>
          <p:cNvSpPr>
            <a:spLocks noGrp="1" noChangeArrowheads="1"/>
          </p:cNvSpPr>
          <p:nvPr>
            <p:ph type="body" idx="1"/>
          </p:nvPr>
        </p:nvSpPr>
        <p:spPr/>
        <p:txBody>
          <a:bodyPr/>
          <a:lstStyle/>
          <a:p>
            <a:pPr eaLnBrk="1" hangingPunct="1">
              <a:defRPr/>
            </a:pPr>
            <a:r>
              <a:rPr lang="en-US" dirty="0" smtClean="0"/>
              <a:t>Battery consists of </a:t>
            </a:r>
            <a:r>
              <a:rPr lang="en-US" dirty="0" smtClean="0">
                <a:solidFill>
                  <a:schemeClr val="tx2"/>
                </a:solidFill>
              </a:rPr>
              <a:t>two</a:t>
            </a:r>
            <a:r>
              <a:rPr lang="en-US" dirty="0" smtClean="0"/>
              <a:t> chemicals separated by barrier which inhibits the chemicals from </a:t>
            </a:r>
            <a:r>
              <a:rPr lang="en-US" dirty="0" smtClean="0">
                <a:solidFill>
                  <a:srgbClr val="FF0000"/>
                </a:solidFill>
              </a:rPr>
              <a:t>mixing</a:t>
            </a:r>
            <a:r>
              <a:rPr lang="en-US" dirty="0" smtClean="0"/>
              <a:t> but allows </a:t>
            </a:r>
            <a:r>
              <a:rPr lang="en-US" dirty="0" smtClean="0">
                <a:solidFill>
                  <a:srgbClr val="FF0000"/>
                </a:solidFill>
              </a:rPr>
              <a:t>flow</a:t>
            </a:r>
            <a:r>
              <a:rPr lang="en-US" dirty="0" smtClean="0"/>
              <a:t> of ions</a:t>
            </a:r>
          </a:p>
          <a:p>
            <a:pPr eaLnBrk="1" hangingPunct="1">
              <a:defRPr/>
            </a:pPr>
            <a:r>
              <a:rPr lang="en-US" dirty="0" smtClean="0"/>
              <a:t>One chemical attracts positive ions and the other side attracts negative ions</a:t>
            </a:r>
          </a:p>
          <a:p>
            <a:pPr eaLnBrk="1" hangingPunct="1">
              <a:defRPr/>
            </a:pPr>
            <a:r>
              <a:rPr lang="en-US" dirty="0" smtClean="0"/>
              <a:t>This allows electrical current to flow when circuit connected to battery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Effect transition="in" filter="slide(fromBottom)">
                                      <p:cBhvr>
                                        <p:cTn id="7" dur="500"/>
                                        <p:tgtEl>
                                          <p:spTgt spid="372739">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animEffect transition="in" filter="slide(fromBottom)">
                                      <p:cBhvr>
                                        <p:cTn id="11" dur="500"/>
                                        <p:tgtEl>
                                          <p:spTgt spid="372739">
                                            <p:txEl>
                                              <p:pRg st="1" end="1"/>
                                            </p:txEl>
                                          </p:spTgt>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72739">
                                            <p:txEl>
                                              <p:pRg st="2" end="2"/>
                                            </p:txEl>
                                          </p:spTgt>
                                        </p:tgtEl>
                                        <p:attrNameLst>
                                          <p:attrName>style.visibility</p:attrName>
                                        </p:attrNameLst>
                                      </p:cBhvr>
                                      <p:to>
                                        <p:strVal val="visible"/>
                                      </p:to>
                                    </p:set>
                                    <p:animEffect transition="in" filter="slide(fromBottom)">
                                      <p:cBhvr>
                                        <p:cTn id="15" dur="500"/>
                                        <p:tgtEl>
                                          <p:spTgt spid="372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en-US" smtClean="0"/>
              <a:t>Thunder &amp; Lightning</a:t>
            </a:r>
          </a:p>
        </p:txBody>
      </p:sp>
      <p:sp>
        <p:nvSpPr>
          <p:cNvPr id="374787" name="Rectangle 3"/>
          <p:cNvSpPr>
            <a:spLocks noGrp="1" noChangeArrowheads="1"/>
          </p:cNvSpPr>
          <p:nvPr>
            <p:ph type="body" idx="1"/>
          </p:nvPr>
        </p:nvSpPr>
        <p:spPr/>
        <p:txBody>
          <a:bodyPr/>
          <a:lstStyle/>
          <a:p>
            <a:pPr eaLnBrk="1" hangingPunct="1">
              <a:lnSpc>
                <a:spcPct val="90000"/>
              </a:lnSpc>
              <a:defRPr/>
            </a:pPr>
            <a:r>
              <a:rPr lang="en-US" dirty="0" smtClean="0">
                <a:solidFill>
                  <a:srgbClr val="FF0000"/>
                </a:solidFill>
              </a:rPr>
              <a:t>Charge</a:t>
            </a:r>
            <a:r>
              <a:rPr lang="en-US" dirty="0" smtClean="0"/>
              <a:t> Separation</a:t>
            </a:r>
          </a:p>
          <a:p>
            <a:pPr lvl="1" eaLnBrk="1" hangingPunct="1">
              <a:lnSpc>
                <a:spcPct val="90000"/>
              </a:lnSpc>
              <a:defRPr/>
            </a:pPr>
            <a:r>
              <a:rPr lang="en-US" dirty="0" smtClean="0"/>
              <a:t>The separation of Positive and Negative charges</a:t>
            </a:r>
          </a:p>
          <a:p>
            <a:pPr lvl="2" eaLnBrk="1" hangingPunct="1">
              <a:lnSpc>
                <a:spcPct val="90000"/>
              </a:lnSpc>
              <a:defRPr/>
            </a:pPr>
            <a:r>
              <a:rPr lang="en-US" dirty="0" smtClean="0"/>
              <a:t>In clouds, positive charges accumulate at the top and negative at the bottom</a:t>
            </a:r>
          </a:p>
          <a:p>
            <a:pPr lvl="3" eaLnBrk="1" hangingPunct="1">
              <a:lnSpc>
                <a:spcPct val="90000"/>
              </a:lnSpc>
              <a:defRPr/>
            </a:pPr>
            <a:r>
              <a:rPr lang="en-US" dirty="0" smtClean="0"/>
              <a:t>How this occurs is not fully understood.</a:t>
            </a:r>
          </a:p>
          <a:p>
            <a:pPr lvl="2" eaLnBrk="1" hangingPunct="1">
              <a:lnSpc>
                <a:spcPct val="90000"/>
              </a:lnSpc>
              <a:defRPr/>
            </a:pPr>
            <a:r>
              <a:rPr lang="en-US" dirty="0" smtClean="0"/>
              <a:t>However, Lightning will occur in clouds that:</a:t>
            </a:r>
          </a:p>
          <a:p>
            <a:pPr lvl="3" eaLnBrk="1" hangingPunct="1">
              <a:lnSpc>
                <a:spcPct val="90000"/>
              </a:lnSpc>
              <a:defRPr/>
            </a:pPr>
            <a:r>
              <a:rPr lang="en-US" dirty="0" smtClean="0"/>
              <a:t>Extend above the freezing level, and</a:t>
            </a:r>
          </a:p>
          <a:p>
            <a:pPr lvl="3" eaLnBrk="1" hangingPunct="1">
              <a:lnSpc>
                <a:spcPct val="90000"/>
              </a:lnSpc>
              <a:defRPr/>
            </a:pPr>
            <a:r>
              <a:rPr lang="en-US" dirty="0" smtClean="0"/>
              <a:t>Are Precipitating</a:t>
            </a:r>
          </a:p>
          <a:p>
            <a:pPr lvl="2" eaLnBrk="1" hangingPunct="1">
              <a:lnSpc>
                <a:spcPct val="90000"/>
              </a:lnSpc>
              <a:defRPr/>
            </a:pPr>
            <a:r>
              <a:rPr lang="en-US" dirty="0" smtClean="0"/>
              <a:t>Thus, it seems to have something to do with ice crystal process responsible for precipitation.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Effect transition="in" filter="slide(fromBottom)">
                                      <p:cBhvr>
                                        <p:cTn id="7" dur="500"/>
                                        <p:tgtEl>
                                          <p:spTgt spid="37478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animEffect transition="in" filter="slide(fromBottom)">
                                      <p:cBhvr>
                                        <p:cTn id="11" dur="500"/>
                                        <p:tgtEl>
                                          <p:spTgt spid="3747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74787">
                                            <p:txEl>
                                              <p:pRg st="2" end="2"/>
                                            </p:txEl>
                                          </p:spTgt>
                                        </p:tgtEl>
                                        <p:attrNameLst>
                                          <p:attrName>style.visibility</p:attrName>
                                        </p:attrNameLst>
                                      </p:cBhvr>
                                      <p:to>
                                        <p:strVal val="visible"/>
                                      </p:to>
                                    </p:set>
                                    <p:animEffect transition="in" filter="slide(fromBottom)">
                                      <p:cBhvr>
                                        <p:cTn id="16" dur="500"/>
                                        <p:tgtEl>
                                          <p:spTgt spid="374787">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74787">
                                            <p:txEl>
                                              <p:pRg st="3" end="3"/>
                                            </p:txEl>
                                          </p:spTgt>
                                        </p:tgtEl>
                                        <p:attrNameLst>
                                          <p:attrName>style.visibility</p:attrName>
                                        </p:attrNameLst>
                                      </p:cBhvr>
                                      <p:to>
                                        <p:strVal val="visible"/>
                                      </p:to>
                                    </p:set>
                                    <p:animEffect transition="in" filter="slide(fromBottom)">
                                      <p:cBhvr>
                                        <p:cTn id="20" dur="500"/>
                                        <p:tgtEl>
                                          <p:spTgt spid="37478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374787">
                                            <p:txEl>
                                              <p:pRg st="4" end="4"/>
                                            </p:txEl>
                                          </p:spTgt>
                                        </p:tgtEl>
                                        <p:attrNameLst>
                                          <p:attrName>style.visibility</p:attrName>
                                        </p:attrNameLst>
                                      </p:cBhvr>
                                      <p:to>
                                        <p:strVal val="visible"/>
                                      </p:to>
                                    </p:set>
                                    <p:animEffect transition="in" filter="slide(fromBottom)">
                                      <p:cBhvr>
                                        <p:cTn id="25" dur="500"/>
                                        <p:tgtEl>
                                          <p:spTgt spid="374787">
                                            <p:txEl>
                                              <p:pRg st="4" end="4"/>
                                            </p:txEl>
                                          </p:spTgt>
                                        </p:tgtEl>
                                      </p:cBhvr>
                                    </p:animEffect>
                                  </p:childTnLst>
                                </p:cTn>
                              </p:par>
                            </p:childTnLst>
                          </p:cTn>
                        </p:par>
                        <p:par>
                          <p:cTn id="26" fill="hold" nodeType="afterGroup">
                            <p:stCondLst>
                              <p:cond delay="500"/>
                            </p:stCondLst>
                            <p:childTnLst>
                              <p:par>
                                <p:cTn id="27" presetID="12" presetClass="entr" presetSubtype="4" fill="hold" nodeType="afterEffect">
                                  <p:stCondLst>
                                    <p:cond delay="0"/>
                                  </p:stCondLst>
                                  <p:childTnLst>
                                    <p:set>
                                      <p:cBhvr>
                                        <p:cTn id="28" dur="1" fill="hold">
                                          <p:stCondLst>
                                            <p:cond delay="0"/>
                                          </p:stCondLst>
                                        </p:cTn>
                                        <p:tgtEl>
                                          <p:spTgt spid="374787">
                                            <p:txEl>
                                              <p:pRg st="5" end="5"/>
                                            </p:txEl>
                                          </p:spTgt>
                                        </p:tgtEl>
                                        <p:attrNameLst>
                                          <p:attrName>style.visibility</p:attrName>
                                        </p:attrNameLst>
                                      </p:cBhvr>
                                      <p:to>
                                        <p:strVal val="visible"/>
                                      </p:to>
                                    </p:set>
                                    <p:animEffect transition="in" filter="slide(fromBottom)">
                                      <p:cBhvr>
                                        <p:cTn id="29" dur="500"/>
                                        <p:tgtEl>
                                          <p:spTgt spid="374787">
                                            <p:txEl>
                                              <p:pRg st="5" end="5"/>
                                            </p:txEl>
                                          </p:spTgt>
                                        </p:tgtEl>
                                      </p:cBhvr>
                                    </p:animEffect>
                                  </p:childTnLst>
                                </p:cTn>
                              </p:par>
                            </p:childTnLst>
                          </p:cTn>
                        </p:par>
                        <p:par>
                          <p:cTn id="30" fill="hold" nodeType="afterGroup">
                            <p:stCondLst>
                              <p:cond delay="1000"/>
                            </p:stCondLst>
                            <p:childTnLst>
                              <p:par>
                                <p:cTn id="31" presetID="12" presetClass="entr" presetSubtype="4" fill="hold" nodeType="afterEffect">
                                  <p:stCondLst>
                                    <p:cond delay="0"/>
                                  </p:stCondLst>
                                  <p:childTnLst>
                                    <p:set>
                                      <p:cBhvr>
                                        <p:cTn id="32" dur="1" fill="hold">
                                          <p:stCondLst>
                                            <p:cond delay="0"/>
                                          </p:stCondLst>
                                        </p:cTn>
                                        <p:tgtEl>
                                          <p:spTgt spid="374787">
                                            <p:txEl>
                                              <p:pRg st="6" end="6"/>
                                            </p:txEl>
                                          </p:spTgt>
                                        </p:tgtEl>
                                        <p:attrNameLst>
                                          <p:attrName>style.visibility</p:attrName>
                                        </p:attrNameLst>
                                      </p:cBhvr>
                                      <p:to>
                                        <p:strVal val="visible"/>
                                      </p:to>
                                    </p:set>
                                    <p:animEffect transition="in" filter="slide(fromBottom)">
                                      <p:cBhvr>
                                        <p:cTn id="33" dur="500"/>
                                        <p:tgtEl>
                                          <p:spTgt spid="374787">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374787">
                                            <p:txEl>
                                              <p:pRg st="7" end="7"/>
                                            </p:txEl>
                                          </p:spTgt>
                                        </p:tgtEl>
                                        <p:attrNameLst>
                                          <p:attrName>style.visibility</p:attrName>
                                        </p:attrNameLst>
                                      </p:cBhvr>
                                      <p:to>
                                        <p:strVal val="visible"/>
                                      </p:to>
                                    </p:set>
                                    <p:animEffect transition="in" filter="slide(fromBottom)">
                                      <p:cBhvr>
                                        <p:cTn id="38" dur="500"/>
                                        <p:tgtEl>
                                          <p:spTgt spid="374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mtClean="0"/>
              <a:t>Thunder &amp; Lightning</a:t>
            </a:r>
          </a:p>
        </p:txBody>
      </p:sp>
      <p:sp>
        <p:nvSpPr>
          <p:cNvPr id="376835" name="Rectangle 3"/>
          <p:cNvSpPr>
            <a:spLocks noGrp="1" noChangeArrowheads="1"/>
          </p:cNvSpPr>
          <p:nvPr>
            <p:ph type="body" idx="1"/>
          </p:nvPr>
        </p:nvSpPr>
        <p:spPr>
          <a:xfrm>
            <a:off x="3810000" y="1981200"/>
            <a:ext cx="4876800" cy="4419600"/>
          </a:xfrm>
        </p:spPr>
        <p:txBody>
          <a:bodyPr/>
          <a:lstStyle/>
          <a:p>
            <a:pPr eaLnBrk="1" hangingPunct="1">
              <a:defRPr/>
            </a:pPr>
            <a:r>
              <a:rPr lang="en-US" sz="2800" dirty="0" smtClean="0"/>
              <a:t>Charge Separation </a:t>
            </a:r>
          </a:p>
          <a:p>
            <a:pPr lvl="1" eaLnBrk="1" hangingPunct="1">
              <a:defRPr/>
            </a:pPr>
            <a:r>
              <a:rPr lang="en-US" sz="2400" dirty="0" smtClean="0"/>
              <a:t>Seemingly, as Ice Crystals and </a:t>
            </a:r>
            <a:r>
              <a:rPr lang="en-US" sz="2400" dirty="0" smtClean="0">
                <a:solidFill>
                  <a:srgbClr val="FF0000"/>
                </a:solidFill>
              </a:rPr>
              <a:t>Hailstones</a:t>
            </a:r>
            <a:r>
              <a:rPr lang="en-US" sz="2400" dirty="0" smtClean="0"/>
              <a:t> collide:</a:t>
            </a:r>
          </a:p>
          <a:p>
            <a:pPr lvl="2" eaLnBrk="1" hangingPunct="1">
              <a:defRPr/>
            </a:pPr>
            <a:r>
              <a:rPr lang="en-US" sz="2000" dirty="0" smtClean="0"/>
              <a:t>Ice Crystals (which mostly remain aloft) transfer a negative charge (an electron) to the Hailstone</a:t>
            </a:r>
          </a:p>
          <a:p>
            <a:pPr lvl="2" eaLnBrk="1" hangingPunct="1">
              <a:defRPr/>
            </a:pPr>
            <a:r>
              <a:rPr lang="en-US" sz="2000" dirty="0" smtClean="0"/>
              <a:t>The negatively charged Hailstone falls through the cloud leaving the now positively charged Ice Crystal aloft.</a:t>
            </a:r>
          </a:p>
        </p:txBody>
      </p:sp>
      <p:pic>
        <p:nvPicPr>
          <p:cNvPr id="376837" name="Picture 5" descr="Seperated charges in a thunderstor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81200"/>
            <a:ext cx="3381375"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slide(fromBottom)">
                                      <p:cBhvr>
                                        <p:cTn id="7" dur="500"/>
                                        <p:tgtEl>
                                          <p:spTgt spid="376835">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376837"/>
                                        </p:tgtEl>
                                        <p:attrNameLst>
                                          <p:attrName>style.visibility</p:attrName>
                                        </p:attrNameLst>
                                      </p:cBhvr>
                                      <p:to>
                                        <p:strVal val="visible"/>
                                      </p:to>
                                    </p:set>
                                    <p:animEffect transition="in" filter="box(in)">
                                      <p:cBhvr>
                                        <p:cTn id="11" dur="500"/>
                                        <p:tgtEl>
                                          <p:spTgt spid="376837"/>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76835">
                                            <p:txEl>
                                              <p:pRg st="1" end="1"/>
                                            </p:txEl>
                                          </p:spTgt>
                                        </p:tgtEl>
                                        <p:attrNameLst>
                                          <p:attrName>style.visibility</p:attrName>
                                        </p:attrNameLst>
                                      </p:cBhvr>
                                      <p:to>
                                        <p:strVal val="visible"/>
                                      </p:to>
                                    </p:set>
                                    <p:animEffect transition="in" filter="slide(fromBottom)">
                                      <p:cBhvr>
                                        <p:cTn id="15" dur="500"/>
                                        <p:tgtEl>
                                          <p:spTgt spid="376835">
                                            <p:txEl>
                                              <p:pRg st="1" end="1"/>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376835">
                                            <p:txEl>
                                              <p:pRg st="2" end="2"/>
                                            </p:txEl>
                                          </p:spTgt>
                                        </p:tgtEl>
                                        <p:attrNameLst>
                                          <p:attrName>style.visibility</p:attrName>
                                        </p:attrNameLst>
                                      </p:cBhvr>
                                      <p:to>
                                        <p:strVal val="visible"/>
                                      </p:to>
                                    </p:set>
                                    <p:animEffect transition="in" filter="slide(fromBottom)">
                                      <p:cBhvr>
                                        <p:cTn id="19" dur="500"/>
                                        <p:tgtEl>
                                          <p:spTgt spid="37683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376835">
                                            <p:txEl>
                                              <p:pRg st="3" end="3"/>
                                            </p:txEl>
                                          </p:spTgt>
                                        </p:tgtEl>
                                        <p:attrNameLst>
                                          <p:attrName>style.visibility</p:attrName>
                                        </p:attrNameLst>
                                      </p:cBhvr>
                                      <p:to>
                                        <p:strVal val="visible"/>
                                      </p:to>
                                    </p:set>
                                    <p:animEffect transition="in" filter="slide(fromBottom)">
                                      <p:cBhvr>
                                        <p:cTn id="24" dur="500"/>
                                        <p:tgtEl>
                                          <p:spTgt spid="376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smtClean="0"/>
              <a:t>Thunderstorm Classification</a:t>
            </a:r>
          </a:p>
        </p:txBody>
      </p:sp>
      <p:sp>
        <p:nvSpPr>
          <p:cNvPr id="261123" name="Rectangle 3"/>
          <p:cNvSpPr>
            <a:spLocks noGrp="1" noChangeArrowheads="1"/>
          </p:cNvSpPr>
          <p:nvPr>
            <p:ph type="body" idx="1"/>
          </p:nvPr>
        </p:nvSpPr>
        <p:spPr/>
        <p:txBody>
          <a:bodyPr/>
          <a:lstStyle/>
          <a:p>
            <a:pPr eaLnBrk="1" hangingPunct="1">
              <a:defRPr/>
            </a:pPr>
            <a:r>
              <a:rPr lang="en-US" dirty="0" smtClean="0">
                <a:solidFill>
                  <a:srgbClr val="FF0000"/>
                </a:solidFill>
              </a:rPr>
              <a:t>Air Mass</a:t>
            </a:r>
            <a:r>
              <a:rPr lang="en-US" dirty="0" smtClean="0"/>
              <a:t> Thunderstorms</a:t>
            </a:r>
          </a:p>
          <a:p>
            <a:pPr lvl="1" eaLnBrk="1" hangingPunct="1">
              <a:defRPr/>
            </a:pPr>
            <a:r>
              <a:rPr lang="en-US" dirty="0" smtClean="0"/>
              <a:t>A.K.A.</a:t>
            </a:r>
          </a:p>
          <a:p>
            <a:pPr lvl="2" eaLnBrk="1" hangingPunct="1">
              <a:defRPr/>
            </a:pPr>
            <a:r>
              <a:rPr lang="en-US" dirty="0" smtClean="0"/>
              <a:t>Ordinary</a:t>
            </a:r>
          </a:p>
          <a:p>
            <a:pPr lvl="3" eaLnBrk="1" hangingPunct="1">
              <a:defRPr/>
            </a:pPr>
            <a:r>
              <a:rPr lang="en-US" dirty="0" smtClean="0"/>
              <a:t>Most common form of thunderstorm</a:t>
            </a:r>
          </a:p>
          <a:p>
            <a:pPr lvl="2" eaLnBrk="1" hangingPunct="1">
              <a:defRPr/>
            </a:pPr>
            <a:r>
              <a:rPr lang="en-US" dirty="0" smtClean="0"/>
              <a:t>Self-Extinguishing</a:t>
            </a:r>
          </a:p>
          <a:p>
            <a:pPr lvl="3" eaLnBrk="1" hangingPunct="1">
              <a:defRPr/>
            </a:pPr>
            <a:r>
              <a:rPr lang="en-US" dirty="0" smtClean="0"/>
              <a:t>Wipe themselves out with downdrafts</a:t>
            </a:r>
          </a:p>
          <a:p>
            <a:pPr lvl="3" eaLnBrk="1" hangingPunct="1">
              <a:defRPr/>
            </a:pPr>
            <a:r>
              <a:rPr lang="en-US" dirty="0" smtClean="0"/>
              <a:t>Usually last &lt; 1 hour</a:t>
            </a:r>
          </a:p>
          <a:p>
            <a:pPr lvl="2" eaLnBrk="1" hangingPunct="1">
              <a:defRPr/>
            </a:pPr>
            <a:r>
              <a:rPr lang="en-US" dirty="0" smtClean="0"/>
              <a:t>Single-cell storms</a:t>
            </a:r>
          </a:p>
          <a:p>
            <a:pPr lvl="3" eaLnBrk="1" hangingPunct="1">
              <a:defRPr/>
            </a:pPr>
            <a:r>
              <a:rPr lang="en-US" dirty="0" smtClean="0"/>
              <a:t>Localized</a:t>
            </a:r>
          </a:p>
          <a:p>
            <a:pPr lvl="1" eaLnBrk="1" hangingPunct="1">
              <a:defRPr/>
            </a:pPr>
            <a:r>
              <a:rPr lang="en-US" dirty="0" smtClean="0"/>
              <a:t>Undergo a 3-Stage Life Cycle…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slide(fromBottom)">
                                      <p:cBhvr>
                                        <p:cTn id="7" dur="500"/>
                                        <p:tgtEl>
                                          <p:spTgt spid="26112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animEffect transition="in" filter="slide(fromBottom)">
                                      <p:cBhvr>
                                        <p:cTn id="11" dur="500"/>
                                        <p:tgtEl>
                                          <p:spTgt spid="261123">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animEffect transition="in" filter="slide(fromBottom)">
                                      <p:cBhvr>
                                        <p:cTn id="15" dur="500"/>
                                        <p:tgtEl>
                                          <p:spTgt spid="261123">
                                            <p:txEl>
                                              <p:pRg st="2" end="2"/>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animEffect transition="in" filter="slide(fromBottom)">
                                      <p:cBhvr>
                                        <p:cTn id="19" dur="500"/>
                                        <p:tgtEl>
                                          <p:spTgt spid="26112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61123">
                                            <p:txEl>
                                              <p:pRg st="4" end="4"/>
                                            </p:txEl>
                                          </p:spTgt>
                                        </p:tgtEl>
                                        <p:attrNameLst>
                                          <p:attrName>style.visibility</p:attrName>
                                        </p:attrNameLst>
                                      </p:cBhvr>
                                      <p:to>
                                        <p:strVal val="visible"/>
                                      </p:to>
                                    </p:set>
                                    <p:animEffect transition="in" filter="slide(fromBottom)">
                                      <p:cBhvr>
                                        <p:cTn id="24" dur="500"/>
                                        <p:tgtEl>
                                          <p:spTgt spid="261123">
                                            <p:txEl>
                                              <p:pRg st="4" end="4"/>
                                            </p:txEl>
                                          </p:spTgt>
                                        </p:tgtEl>
                                      </p:cBhvr>
                                    </p:animEffect>
                                  </p:childTnLst>
                                </p:cTn>
                              </p:par>
                            </p:childTnLst>
                          </p:cTn>
                        </p:par>
                        <p:par>
                          <p:cTn id="25" fill="hold" nodeType="afterGroup">
                            <p:stCondLst>
                              <p:cond delay="500"/>
                            </p:stCondLst>
                            <p:childTnLst>
                              <p:par>
                                <p:cTn id="26" presetID="12" presetClass="entr" presetSubtype="4" fill="hold" nodeType="afterEffect">
                                  <p:stCondLst>
                                    <p:cond delay="0"/>
                                  </p:stCondLst>
                                  <p:childTnLst>
                                    <p:set>
                                      <p:cBhvr>
                                        <p:cTn id="27" dur="1" fill="hold">
                                          <p:stCondLst>
                                            <p:cond delay="0"/>
                                          </p:stCondLst>
                                        </p:cTn>
                                        <p:tgtEl>
                                          <p:spTgt spid="261123">
                                            <p:txEl>
                                              <p:pRg st="5" end="5"/>
                                            </p:txEl>
                                          </p:spTgt>
                                        </p:tgtEl>
                                        <p:attrNameLst>
                                          <p:attrName>style.visibility</p:attrName>
                                        </p:attrNameLst>
                                      </p:cBhvr>
                                      <p:to>
                                        <p:strVal val="visible"/>
                                      </p:to>
                                    </p:set>
                                    <p:animEffect transition="in" filter="slide(fromBottom)">
                                      <p:cBhvr>
                                        <p:cTn id="28" dur="500"/>
                                        <p:tgtEl>
                                          <p:spTgt spid="261123">
                                            <p:txEl>
                                              <p:pRg st="5" end="5"/>
                                            </p:txEl>
                                          </p:spTgt>
                                        </p:tgtEl>
                                      </p:cBhvr>
                                    </p:animEffect>
                                  </p:childTnLst>
                                </p:cTn>
                              </p:par>
                            </p:childTnLst>
                          </p:cTn>
                        </p:par>
                        <p:par>
                          <p:cTn id="29" fill="hold" nodeType="afterGroup">
                            <p:stCondLst>
                              <p:cond delay="1000"/>
                            </p:stCondLst>
                            <p:childTnLst>
                              <p:par>
                                <p:cTn id="30" presetID="12" presetClass="entr" presetSubtype="4" fill="hold" nodeType="afterEffect">
                                  <p:stCondLst>
                                    <p:cond delay="0"/>
                                  </p:stCondLst>
                                  <p:childTnLst>
                                    <p:set>
                                      <p:cBhvr>
                                        <p:cTn id="31" dur="1" fill="hold">
                                          <p:stCondLst>
                                            <p:cond delay="0"/>
                                          </p:stCondLst>
                                        </p:cTn>
                                        <p:tgtEl>
                                          <p:spTgt spid="261123">
                                            <p:txEl>
                                              <p:pRg st="6" end="6"/>
                                            </p:txEl>
                                          </p:spTgt>
                                        </p:tgtEl>
                                        <p:attrNameLst>
                                          <p:attrName>style.visibility</p:attrName>
                                        </p:attrNameLst>
                                      </p:cBhvr>
                                      <p:to>
                                        <p:strVal val="visible"/>
                                      </p:to>
                                    </p:set>
                                    <p:animEffect transition="in" filter="slide(fromBottom)">
                                      <p:cBhvr>
                                        <p:cTn id="32" dur="500"/>
                                        <p:tgtEl>
                                          <p:spTgt spid="26112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61123">
                                            <p:txEl>
                                              <p:pRg st="7" end="7"/>
                                            </p:txEl>
                                          </p:spTgt>
                                        </p:tgtEl>
                                        <p:attrNameLst>
                                          <p:attrName>style.visibility</p:attrName>
                                        </p:attrNameLst>
                                      </p:cBhvr>
                                      <p:to>
                                        <p:strVal val="visible"/>
                                      </p:to>
                                    </p:set>
                                    <p:animEffect transition="in" filter="slide(fromBottom)">
                                      <p:cBhvr>
                                        <p:cTn id="37" dur="500"/>
                                        <p:tgtEl>
                                          <p:spTgt spid="261123">
                                            <p:txEl>
                                              <p:pRg st="7" end="7"/>
                                            </p:txEl>
                                          </p:spTgt>
                                        </p:tgtEl>
                                      </p:cBhvr>
                                    </p:animEffect>
                                  </p:childTnLst>
                                </p:cTn>
                              </p:par>
                            </p:childTnLst>
                          </p:cTn>
                        </p:par>
                        <p:par>
                          <p:cTn id="38" fill="hold" nodeType="afterGroup">
                            <p:stCondLst>
                              <p:cond delay="500"/>
                            </p:stCondLst>
                            <p:childTnLst>
                              <p:par>
                                <p:cTn id="39" presetID="12" presetClass="entr" presetSubtype="4" fill="hold" nodeType="afterEffect">
                                  <p:stCondLst>
                                    <p:cond delay="0"/>
                                  </p:stCondLst>
                                  <p:childTnLst>
                                    <p:set>
                                      <p:cBhvr>
                                        <p:cTn id="40" dur="1" fill="hold">
                                          <p:stCondLst>
                                            <p:cond delay="0"/>
                                          </p:stCondLst>
                                        </p:cTn>
                                        <p:tgtEl>
                                          <p:spTgt spid="261123">
                                            <p:txEl>
                                              <p:pRg st="8" end="8"/>
                                            </p:txEl>
                                          </p:spTgt>
                                        </p:tgtEl>
                                        <p:attrNameLst>
                                          <p:attrName>style.visibility</p:attrName>
                                        </p:attrNameLst>
                                      </p:cBhvr>
                                      <p:to>
                                        <p:strVal val="visible"/>
                                      </p:to>
                                    </p:set>
                                    <p:animEffect transition="in" filter="slide(fromBottom)">
                                      <p:cBhvr>
                                        <p:cTn id="41" dur="500"/>
                                        <p:tgtEl>
                                          <p:spTgt spid="261123">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nodeType="clickEffect">
                                  <p:stCondLst>
                                    <p:cond delay="0"/>
                                  </p:stCondLst>
                                  <p:childTnLst>
                                    <p:set>
                                      <p:cBhvr>
                                        <p:cTn id="45" dur="1" fill="hold">
                                          <p:stCondLst>
                                            <p:cond delay="0"/>
                                          </p:stCondLst>
                                        </p:cTn>
                                        <p:tgtEl>
                                          <p:spTgt spid="261123">
                                            <p:txEl>
                                              <p:pRg st="9" end="9"/>
                                            </p:txEl>
                                          </p:spTgt>
                                        </p:tgtEl>
                                        <p:attrNameLst>
                                          <p:attrName>style.visibility</p:attrName>
                                        </p:attrNameLst>
                                      </p:cBhvr>
                                      <p:to>
                                        <p:strVal val="visible"/>
                                      </p:to>
                                    </p:set>
                                    <p:animEffect transition="in" filter="slide(fromBottom)">
                                      <p:cBhvr>
                                        <p:cTn id="46" dur="500"/>
                                        <p:tgtEl>
                                          <p:spTgt spid="261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smtClean="0"/>
              <a:t>Thunder &amp; Lightning</a:t>
            </a:r>
          </a:p>
        </p:txBody>
      </p:sp>
      <p:sp>
        <p:nvSpPr>
          <p:cNvPr id="378883" name="Rectangle 3"/>
          <p:cNvSpPr>
            <a:spLocks noGrp="1" noChangeArrowheads="1"/>
          </p:cNvSpPr>
          <p:nvPr>
            <p:ph type="body" idx="1"/>
          </p:nvPr>
        </p:nvSpPr>
        <p:spPr/>
        <p:txBody>
          <a:bodyPr/>
          <a:lstStyle/>
          <a:p>
            <a:pPr eaLnBrk="1" hangingPunct="1">
              <a:lnSpc>
                <a:spcPct val="90000"/>
              </a:lnSpc>
              <a:defRPr/>
            </a:pPr>
            <a:r>
              <a:rPr lang="en-US" dirty="0" smtClean="0">
                <a:solidFill>
                  <a:srgbClr val="FF0000"/>
                </a:solidFill>
              </a:rPr>
              <a:t>Cloud-to-Cloud</a:t>
            </a:r>
            <a:r>
              <a:rPr lang="en-US" dirty="0" smtClean="0"/>
              <a:t> Lightning</a:t>
            </a:r>
          </a:p>
          <a:p>
            <a:pPr lvl="1" eaLnBrk="1" hangingPunct="1">
              <a:lnSpc>
                <a:spcPct val="90000"/>
              </a:lnSpc>
              <a:defRPr/>
            </a:pPr>
            <a:r>
              <a:rPr lang="en-US" dirty="0" smtClean="0"/>
              <a:t>As the Charge Separation increases, an electric field is generated</a:t>
            </a:r>
          </a:p>
          <a:p>
            <a:pPr lvl="2" eaLnBrk="1" hangingPunct="1">
              <a:lnSpc>
                <a:spcPct val="90000"/>
              </a:lnSpc>
              <a:defRPr/>
            </a:pPr>
            <a:r>
              <a:rPr lang="en-US" dirty="0" smtClean="0"/>
              <a:t>The greater the separation, the stronger the field!</a:t>
            </a:r>
          </a:p>
          <a:p>
            <a:pPr lvl="1" eaLnBrk="1" hangingPunct="1">
              <a:lnSpc>
                <a:spcPct val="90000"/>
              </a:lnSpc>
              <a:defRPr/>
            </a:pPr>
            <a:r>
              <a:rPr lang="en-US" dirty="0" smtClean="0"/>
              <a:t>However, the atmosphere is an excellent insulator that inhibits the flow of electricity</a:t>
            </a:r>
          </a:p>
          <a:p>
            <a:pPr lvl="2" eaLnBrk="1" hangingPunct="1">
              <a:lnSpc>
                <a:spcPct val="90000"/>
              </a:lnSpc>
              <a:defRPr/>
            </a:pPr>
            <a:r>
              <a:rPr lang="en-US" dirty="0" smtClean="0"/>
              <a:t>Thus the Charge Separation must be tremendous prior to the occurrence of Lightning.</a:t>
            </a:r>
          </a:p>
          <a:p>
            <a:pPr lvl="2" eaLnBrk="1" hangingPunct="1">
              <a:lnSpc>
                <a:spcPct val="90000"/>
              </a:lnSpc>
              <a:defRPr/>
            </a:pPr>
            <a:r>
              <a:rPr lang="en-US" dirty="0" smtClean="0"/>
              <a:t>Which, of course, is exactly what occurs when this critical threshold is reached…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slide(fromBottom)">
                                      <p:cBhvr>
                                        <p:cTn id="7" dur="500"/>
                                        <p:tgtEl>
                                          <p:spTgt spid="37888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78883">
                                            <p:txEl>
                                              <p:pRg st="1" end="1"/>
                                            </p:txEl>
                                          </p:spTgt>
                                        </p:tgtEl>
                                        <p:attrNameLst>
                                          <p:attrName>style.visibility</p:attrName>
                                        </p:attrNameLst>
                                      </p:cBhvr>
                                      <p:to>
                                        <p:strVal val="visible"/>
                                      </p:to>
                                    </p:set>
                                    <p:animEffect transition="in" filter="slide(fromBottom)">
                                      <p:cBhvr>
                                        <p:cTn id="11" dur="500"/>
                                        <p:tgtEl>
                                          <p:spTgt spid="3788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78883">
                                            <p:txEl>
                                              <p:pRg st="2" end="2"/>
                                            </p:txEl>
                                          </p:spTgt>
                                        </p:tgtEl>
                                        <p:attrNameLst>
                                          <p:attrName>style.visibility</p:attrName>
                                        </p:attrNameLst>
                                      </p:cBhvr>
                                      <p:to>
                                        <p:strVal val="visible"/>
                                      </p:to>
                                    </p:set>
                                    <p:animEffect transition="in" filter="slide(fromBottom)">
                                      <p:cBhvr>
                                        <p:cTn id="16" dur="500"/>
                                        <p:tgtEl>
                                          <p:spTgt spid="37888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78883">
                                            <p:txEl>
                                              <p:pRg st="3" end="3"/>
                                            </p:txEl>
                                          </p:spTgt>
                                        </p:tgtEl>
                                        <p:attrNameLst>
                                          <p:attrName>style.visibility</p:attrName>
                                        </p:attrNameLst>
                                      </p:cBhvr>
                                      <p:to>
                                        <p:strVal val="visible"/>
                                      </p:to>
                                    </p:set>
                                    <p:animEffect transition="in" filter="slide(fromBottom)">
                                      <p:cBhvr>
                                        <p:cTn id="21" dur="500"/>
                                        <p:tgtEl>
                                          <p:spTgt spid="37888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78883">
                                            <p:txEl>
                                              <p:pRg st="4" end="4"/>
                                            </p:txEl>
                                          </p:spTgt>
                                        </p:tgtEl>
                                        <p:attrNameLst>
                                          <p:attrName>style.visibility</p:attrName>
                                        </p:attrNameLst>
                                      </p:cBhvr>
                                      <p:to>
                                        <p:strVal val="visible"/>
                                      </p:to>
                                    </p:set>
                                    <p:animEffect transition="in" filter="slide(fromBottom)">
                                      <p:cBhvr>
                                        <p:cTn id="26" dur="500"/>
                                        <p:tgtEl>
                                          <p:spTgt spid="378883">
                                            <p:txEl>
                                              <p:pRg st="4" end="4"/>
                                            </p:txEl>
                                          </p:spTgt>
                                        </p:tgtEl>
                                      </p:cBhvr>
                                    </p:animEffect>
                                  </p:childTnLst>
                                </p:cTn>
                              </p:par>
                            </p:childTnLst>
                          </p:cTn>
                        </p:par>
                        <p:par>
                          <p:cTn id="27" fill="hold" nodeType="afterGroup">
                            <p:stCondLst>
                              <p:cond delay="500"/>
                            </p:stCondLst>
                            <p:childTnLst>
                              <p:par>
                                <p:cTn id="28" presetID="12" presetClass="entr" presetSubtype="4" fill="hold" nodeType="afterEffect">
                                  <p:stCondLst>
                                    <p:cond delay="0"/>
                                  </p:stCondLst>
                                  <p:childTnLst>
                                    <p:set>
                                      <p:cBhvr>
                                        <p:cTn id="29" dur="1" fill="hold">
                                          <p:stCondLst>
                                            <p:cond delay="0"/>
                                          </p:stCondLst>
                                        </p:cTn>
                                        <p:tgtEl>
                                          <p:spTgt spid="378883">
                                            <p:txEl>
                                              <p:pRg st="5" end="5"/>
                                            </p:txEl>
                                          </p:spTgt>
                                        </p:tgtEl>
                                        <p:attrNameLst>
                                          <p:attrName>style.visibility</p:attrName>
                                        </p:attrNameLst>
                                      </p:cBhvr>
                                      <p:to>
                                        <p:strVal val="visible"/>
                                      </p:to>
                                    </p:set>
                                    <p:animEffect transition="in" filter="slide(fromBottom)">
                                      <p:cBhvr>
                                        <p:cTn id="30" dur="500"/>
                                        <p:tgtEl>
                                          <p:spTgt spid="378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http://upload.wikimedia.org/wikipedia/commons/b/b6/Lightnings_sequence_2_animation.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0963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smtClean="0"/>
              <a:t>Thunder &amp; Lightning</a:t>
            </a:r>
          </a:p>
        </p:txBody>
      </p:sp>
      <p:sp>
        <p:nvSpPr>
          <p:cNvPr id="380931" name="Rectangle 3"/>
          <p:cNvSpPr>
            <a:spLocks noGrp="1" noChangeArrowheads="1"/>
          </p:cNvSpPr>
          <p:nvPr>
            <p:ph type="body" idx="1"/>
          </p:nvPr>
        </p:nvSpPr>
        <p:spPr>
          <a:xfrm>
            <a:off x="457200" y="1981200"/>
            <a:ext cx="5943600" cy="4419600"/>
          </a:xfrm>
        </p:spPr>
        <p:txBody>
          <a:bodyPr/>
          <a:lstStyle/>
          <a:p>
            <a:pPr eaLnBrk="1" hangingPunct="1">
              <a:defRPr/>
            </a:pPr>
            <a:r>
              <a:rPr lang="en-US" sz="2800" dirty="0" smtClean="0">
                <a:solidFill>
                  <a:srgbClr val="FF0000"/>
                </a:solidFill>
              </a:rPr>
              <a:t>Cloud-to-Ground</a:t>
            </a:r>
            <a:r>
              <a:rPr lang="en-US" sz="2800" dirty="0" smtClean="0"/>
              <a:t> Lightning</a:t>
            </a:r>
          </a:p>
          <a:p>
            <a:pPr lvl="1" eaLnBrk="1" hangingPunct="1">
              <a:defRPr/>
            </a:pPr>
            <a:r>
              <a:rPr lang="en-US" sz="2400" dirty="0" smtClean="0"/>
              <a:t>An electric field is ALSO generated between:</a:t>
            </a:r>
          </a:p>
          <a:p>
            <a:pPr lvl="2" eaLnBrk="1" hangingPunct="1">
              <a:defRPr/>
            </a:pPr>
            <a:r>
              <a:rPr lang="en-US" sz="2000" dirty="0" smtClean="0"/>
              <a:t>the negatively charged cloud base, and</a:t>
            </a:r>
          </a:p>
          <a:p>
            <a:pPr lvl="2" eaLnBrk="1" hangingPunct="1">
              <a:defRPr/>
            </a:pPr>
            <a:r>
              <a:rPr lang="en-US" sz="2000" dirty="0" smtClean="0"/>
              <a:t>A pool of positively charged ions that collect on the surface beneath the cloud</a:t>
            </a:r>
          </a:p>
          <a:p>
            <a:pPr lvl="3" eaLnBrk="1" hangingPunct="1">
              <a:defRPr/>
            </a:pPr>
            <a:r>
              <a:rPr lang="en-US" sz="1800" dirty="0" smtClean="0"/>
              <a:t>These ions are attracted by the storm and will shadow its movement</a:t>
            </a:r>
          </a:p>
          <a:p>
            <a:pPr lvl="2" eaLnBrk="1" hangingPunct="1">
              <a:defRPr/>
            </a:pPr>
            <a:r>
              <a:rPr lang="en-US" sz="2000" dirty="0" smtClean="0"/>
              <a:t>This field is not as strong as the one in the cloud which is why the majority of Lightning is of the C-to-C variety</a:t>
            </a:r>
          </a:p>
        </p:txBody>
      </p:sp>
      <p:pic>
        <p:nvPicPr>
          <p:cNvPr id="65540" name="Picture 11" descr="The electric field within a thunderstor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8400" y="1981200"/>
            <a:ext cx="2895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slide(fromBottom)">
                                      <p:cBhvr>
                                        <p:cTn id="7" dur="500"/>
                                        <p:tgtEl>
                                          <p:spTgt spid="380931">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80931">
                                            <p:txEl>
                                              <p:pRg st="1" end="1"/>
                                            </p:txEl>
                                          </p:spTgt>
                                        </p:tgtEl>
                                        <p:attrNameLst>
                                          <p:attrName>style.visibility</p:attrName>
                                        </p:attrNameLst>
                                      </p:cBhvr>
                                      <p:to>
                                        <p:strVal val="visible"/>
                                      </p:to>
                                    </p:set>
                                    <p:animEffect transition="in" filter="slide(fromBottom)">
                                      <p:cBhvr>
                                        <p:cTn id="11" dur="500"/>
                                        <p:tgtEl>
                                          <p:spTgt spid="380931">
                                            <p:txEl>
                                              <p:pRg st="1" end="1"/>
                                            </p:txEl>
                                          </p:spTgt>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380931">
                                            <p:txEl>
                                              <p:pRg st="2" end="2"/>
                                            </p:txEl>
                                          </p:spTgt>
                                        </p:tgtEl>
                                        <p:attrNameLst>
                                          <p:attrName>style.visibility</p:attrName>
                                        </p:attrNameLst>
                                      </p:cBhvr>
                                      <p:to>
                                        <p:strVal val="visible"/>
                                      </p:to>
                                    </p:set>
                                    <p:animEffect transition="in" filter="slide(fromBottom)">
                                      <p:cBhvr>
                                        <p:cTn id="15" dur="500"/>
                                        <p:tgtEl>
                                          <p:spTgt spid="3809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380931">
                                            <p:txEl>
                                              <p:pRg st="3" end="3"/>
                                            </p:txEl>
                                          </p:spTgt>
                                        </p:tgtEl>
                                        <p:attrNameLst>
                                          <p:attrName>style.visibility</p:attrName>
                                        </p:attrNameLst>
                                      </p:cBhvr>
                                      <p:to>
                                        <p:strVal val="visible"/>
                                      </p:to>
                                    </p:set>
                                    <p:animEffect transition="in" filter="slide(fromBottom)">
                                      <p:cBhvr>
                                        <p:cTn id="20" dur="500"/>
                                        <p:tgtEl>
                                          <p:spTgt spid="380931">
                                            <p:txEl>
                                              <p:pRg st="3" end="3"/>
                                            </p:txEl>
                                          </p:spTgt>
                                        </p:tgtEl>
                                      </p:cBhvr>
                                    </p:animEffect>
                                  </p:childTnLst>
                                </p:cTn>
                              </p:par>
                            </p:childTnLst>
                          </p:cTn>
                        </p:par>
                        <p:par>
                          <p:cTn id="21" fill="hold" nodeType="afterGroup">
                            <p:stCondLst>
                              <p:cond delay="500"/>
                            </p:stCondLst>
                            <p:childTnLst>
                              <p:par>
                                <p:cTn id="22" presetID="12" presetClass="entr" presetSubtype="4" fill="hold" nodeType="afterEffect">
                                  <p:stCondLst>
                                    <p:cond delay="0"/>
                                  </p:stCondLst>
                                  <p:childTnLst>
                                    <p:set>
                                      <p:cBhvr>
                                        <p:cTn id="23" dur="1" fill="hold">
                                          <p:stCondLst>
                                            <p:cond delay="0"/>
                                          </p:stCondLst>
                                        </p:cTn>
                                        <p:tgtEl>
                                          <p:spTgt spid="380931">
                                            <p:txEl>
                                              <p:pRg st="4" end="4"/>
                                            </p:txEl>
                                          </p:spTgt>
                                        </p:tgtEl>
                                        <p:attrNameLst>
                                          <p:attrName>style.visibility</p:attrName>
                                        </p:attrNameLst>
                                      </p:cBhvr>
                                      <p:to>
                                        <p:strVal val="visible"/>
                                      </p:to>
                                    </p:set>
                                    <p:animEffect transition="in" filter="slide(fromBottom)">
                                      <p:cBhvr>
                                        <p:cTn id="24" dur="500"/>
                                        <p:tgtEl>
                                          <p:spTgt spid="380931">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380931">
                                            <p:txEl>
                                              <p:pRg st="5" end="5"/>
                                            </p:txEl>
                                          </p:spTgt>
                                        </p:tgtEl>
                                        <p:attrNameLst>
                                          <p:attrName>style.visibility</p:attrName>
                                        </p:attrNameLst>
                                      </p:cBhvr>
                                      <p:to>
                                        <p:strVal val="visible"/>
                                      </p:to>
                                    </p:set>
                                    <p:animEffect transition="in" filter="slide(fromBottom)">
                                      <p:cBhvr>
                                        <p:cTn id="29" dur="500"/>
                                        <p:tgtEl>
                                          <p:spTgt spid="3809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smtClean="0"/>
              <a:t>Thunder &amp; Lightning</a:t>
            </a:r>
          </a:p>
        </p:txBody>
      </p:sp>
      <p:sp>
        <p:nvSpPr>
          <p:cNvPr id="382979" name="Rectangle 3"/>
          <p:cNvSpPr>
            <a:spLocks noGrp="1" noChangeArrowheads="1"/>
          </p:cNvSpPr>
          <p:nvPr>
            <p:ph type="body" idx="1"/>
          </p:nvPr>
        </p:nvSpPr>
        <p:spPr>
          <a:xfrm>
            <a:off x="457200" y="1981200"/>
            <a:ext cx="5105400" cy="4419600"/>
          </a:xfrm>
        </p:spPr>
        <p:txBody>
          <a:bodyPr/>
          <a:lstStyle/>
          <a:p>
            <a:pPr eaLnBrk="1" hangingPunct="1">
              <a:lnSpc>
                <a:spcPct val="90000"/>
              </a:lnSpc>
              <a:defRPr/>
            </a:pPr>
            <a:r>
              <a:rPr lang="en-US" dirty="0" smtClean="0"/>
              <a:t>The Motion of a Strike</a:t>
            </a:r>
          </a:p>
          <a:p>
            <a:pPr lvl="1" eaLnBrk="1" hangingPunct="1">
              <a:lnSpc>
                <a:spcPct val="90000"/>
              </a:lnSpc>
              <a:defRPr/>
            </a:pPr>
            <a:r>
              <a:rPr lang="en-US" dirty="0" smtClean="0"/>
              <a:t>The </a:t>
            </a:r>
            <a:r>
              <a:rPr lang="en-US" dirty="0" smtClean="0">
                <a:solidFill>
                  <a:srgbClr val="FF0000"/>
                </a:solidFill>
              </a:rPr>
              <a:t>Stepped</a:t>
            </a:r>
            <a:r>
              <a:rPr lang="en-US" dirty="0" smtClean="0"/>
              <a:t> Leader</a:t>
            </a:r>
          </a:p>
          <a:p>
            <a:pPr lvl="2" eaLnBrk="1" hangingPunct="1">
              <a:lnSpc>
                <a:spcPct val="90000"/>
              </a:lnSpc>
              <a:defRPr/>
            </a:pPr>
            <a:r>
              <a:rPr lang="en-US" dirty="0" smtClean="0"/>
              <a:t>A very faint (invisible to the eye), negatively charged channel of ionized air that makes a series of steps towards the surface</a:t>
            </a:r>
          </a:p>
          <a:p>
            <a:pPr lvl="2" eaLnBrk="1" hangingPunct="1">
              <a:lnSpc>
                <a:spcPct val="90000"/>
              </a:lnSpc>
              <a:defRPr/>
            </a:pPr>
            <a:r>
              <a:rPr lang="en-US" dirty="0" smtClean="0"/>
              <a:t>Each step is about 50 meters</a:t>
            </a:r>
          </a:p>
          <a:p>
            <a:pPr lvl="3" eaLnBrk="1" hangingPunct="1">
              <a:lnSpc>
                <a:spcPct val="90000"/>
              </a:lnSpc>
              <a:defRPr/>
            </a:pPr>
            <a:r>
              <a:rPr lang="en-US" dirty="0" smtClean="0"/>
              <a:t>Between each step is a pause (1 microsecond) as a charge accumulates at the tip</a:t>
            </a:r>
          </a:p>
        </p:txBody>
      </p:sp>
      <p:pic>
        <p:nvPicPr>
          <p:cNvPr id="66564" name="Picture 6" descr="The stepped lead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animEffect transition="in" filter="slide(fromBottom)">
                                      <p:cBhvr>
                                        <p:cTn id="7" dur="500"/>
                                        <p:tgtEl>
                                          <p:spTgt spid="38297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82979">
                                            <p:txEl>
                                              <p:pRg st="1" end="1"/>
                                            </p:txEl>
                                          </p:spTgt>
                                        </p:tgtEl>
                                        <p:attrNameLst>
                                          <p:attrName>style.visibility</p:attrName>
                                        </p:attrNameLst>
                                      </p:cBhvr>
                                      <p:to>
                                        <p:strVal val="visible"/>
                                      </p:to>
                                    </p:set>
                                    <p:animEffect transition="in" filter="slide(fromBottom)">
                                      <p:cBhvr>
                                        <p:cTn id="11" dur="500"/>
                                        <p:tgtEl>
                                          <p:spTgt spid="38297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82979">
                                            <p:txEl>
                                              <p:pRg st="2" end="2"/>
                                            </p:txEl>
                                          </p:spTgt>
                                        </p:tgtEl>
                                        <p:attrNameLst>
                                          <p:attrName>style.visibility</p:attrName>
                                        </p:attrNameLst>
                                      </p:cBhvr>
                                      <p:to>
                                        <p:strVal val="visible"/>
                                      </p:to>
                                    </p:set>
                                    <p:animEffect transition="in" filter="slide(fromBottom)">
                                      <p:cBhvr>
                                        <p:cTn id="16" dur="500"/>
                                        <p:tgtEl>
                                          <p:spTgt spid="3829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82979">
                                            <p:txEl>
                                              <p:pRg st="3" end="3"/>
                                            </p:txEl>
                                          </p:spTgt>
                                        </p:tgtEl>
                                        <p:attrNameLst>
                                          <p:attrName>style.visibility</p:attrName>
                                        </p:attrNameLst>
                                      </p:cBhvr>
                                      <p:to>
                                        <p:strVal val="visible"/>
                                      </p:to>
                                    </p:set>
                                    <p:animEffect transition="in" filter="slide(fromBottom)">
                                      <p:cBhvr>
                                        <p:cTn id="21" dur="500"/>
                                        <p:tgtEl>
                                          <p:spTgt spid="382979">
                                            <p:txEl>
                                              <p:pRg st="3" end="3"/>
                                            </p:txEl>
                                          </p:spTgt>
                                        </p:tgtEl>
                                      </p:cBhvr>
                                    </p:animEffect>
                                  </p:childTnLst>
                                </p:cTn>
                              </p:par>
                            </p:childTnLst>
                          </p:cTn>
                        </p:par>
                        <p:par>
                          <p:cTn id="22" fill="hold" nodeType="afterGroup">
                            <p:stCondLst>
                              <p:cond delay="500"/>
                            </p:stCondLst>
                            <p:childTnLst>
                              <p:par>
                                <p:cTn id="23" presetID="12" presetClass="entr" presetSubtype="4" fill="hold" nodeType="afterEffect">
                                  <p:stCondLst>
                                    <p:cond delay="0"/>
                                  </p:stCondLst>
                                  <p:childTnLst>
                                    <p:set>
                                      <p:cBhvr>
                                        <p:cTn id="24" dur="1" fill="hold">
                                          <p:stCondLst>
                                            <p:cond delay="0"/>
                                          </p:stCondLst>
                                        </p:cTn>
                                        <p:tgtEl>
                                          <p:spTgt spid="382979">
                                            <p:txEl>
                                              <p:pRg st="4" end="4"/>
                                            </p:txEl>
                                          </p:spTgt>
                                        </p:tgtEl>
                                        <p:attrNameLst>
                                          <p:attrName>style.visibility</p:attrName>
                                        </p:attrNameLst>
                                      </p:cBhvr>
                                      <p:to>
                                        <p:strVal val="visible"/>
                                      </p:to>
                                    </p:set>
                                    <p:animEffect transition="in" filter="slide(fromBottom)">
                                      <p:cBhvr>
                                        <p:cTn id="25" dur="500"/>
                                        <p:tgtEl>
                                          <p:spTgt spid="382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eaLnBrk="1" hangingPunct="1">
              <a:defRPr/>
            </a:pPr>
            <a:r>
              <a:rPr lang="en-US" smtClean="0"/>
              <a:t>Thunder &amp; Lightning</a:t>
            </a:r>
          </a:p>
        </p:txBody>
      </p:sp>
      <p:sp>
        <p:nvSpPr>
          <p:cNvPr id="385027" name="Rectangle 3"/>
          <p:cNvSpPr>
            <a:spLocks noGrp="1" noChangeArrowheads="1"/>
          </p:cNvSpPr>
          <p:nvPr>
            <p:ph type="body" idx="1"/>
          </p:nvPr>
        </p:nvSpPr>
        <p:spPr>
          <a:xfrm>
            <a:off x="457200" y="1981200"/>
            <a:ext cx="5105400" cy="4419600"/>
          </a:xfrm>
        </p:spPr>
        <p:txBody>
          <a:bodyPr/>
          <a:lstStyle/>
          <a:p>
            <a:pPr eaLnBrk="1" hangingPunct="1">
              <a:lnSpc>
                <a:spcPct val="90000"/>
              </a:lnSpc>
              <a:defRPr/>
            </a:pPr>
            <a:r>
              <a:rPr lang="en-US" dirty="0" smtClean="0"/>
              <a:t>The Motion of a Strike</a:t>
            </a:r>
          </a:p>
          <a:p>
            <a:pPr lvl="1" eaLnBrk="1" hangingPunct="1">
              <a:lnSpc>
                <a:spcPct val="90000"/>
              </a:lnSpc>
              <a:defRPr/>
            </a:pPr>
            <a:r>
              <a:rPr lang="en-US" dirty="0" smtClean="0">
                <a:solidFill>
                  <a:srgbClr val="FF0000"/>
                </a:solidFill>
              </a:rPr>
              <a:t>Streamers</a:t>
            </a:r>
          </a:p>
          <a:p>
            <a:pPr lvl="2" eaLnBrk="1" hangingPunct="1">
              <a:lnSpc>
                <a:spcPct val="90000"/>
              </a:lnSpc>
              <a:defRPr/>
            </a:pPr>
            <a:r>
              <a:rPr lang="en-US" dirty="0" smtClean="0"/>
              <a:t>As the Stepped Leader approaches the surface it induces a positive electric channel up from the ground</a:t>
            </a:r>
          </a:p>
          <a:p>
            <a:pPr lvl="2" eaLnBrk="1" hangingPunct="1">
              <a:lnSpc>
                <a:spcPct val="90000"/>
              </a:lnSpc>
              <a:defRPr/>
            </a:pPr>
            <a:r>
              <a:rPr lang="en-US" dirty="0" smtClean="0"/>
              <a:t>These are called Streamers</a:t>
            </a:r>
          </a:p>
        </p:txBody>
      </p:sp>
      <p:pic>
        <p:nvPicPr>
          <p:cNvPr id="67588" name="Picture 7" descr="Stepped leader inducing streamer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slide(fromBottom)">
                                      <p:cBhvr>
                                        <p:cTn id="7" dur="500"/>
                                        <p:tgtEl>
                                          <p:spTgt spid="38502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85027">
                                            <p:txEl>
                                              <p:pRg st="1" end="1"/>
                                            </p:txEl>
                                          </p:spTgt>
                                        </p:tgtEl>
                                        <p:attrNameLst>
                                          <p:attrName>style.visibility</p:attrName>
                                        </p:attrNameLst>
                                      </p:cBhvr>
                                      <p:to>
                                        <p:strVal val="visible"/>
                                      </p:to>
                                    </p:set>
                                    <p:animEffect transition="in" filter="slide(fromBottom)">
                                      <p:cBhvr>
                                        <p:cTn id="11" dur="500"/>
                                        <p:tgtEl>
                                          <p:spTgt spid="38502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85027">
                                            <p:txEl>
                                              <p:pRg st="2" end="2"/>
                                            </p:txEl>
                                          </p:spTgt>
                                        </p:tgtEl>
                                        <p:attrNameLst>
                                          <p:attrName>style.visibility</p:attrName>
                                        </p:attrNameLst>
                                      </p:cBhvr>
                                      <p:to>
                                        <p:strVal val="visible"/>
                                      </p:to>
                                    </p:set>
                                    <p:animEffect transition="in" filter="slide(fromBottom)">
                                      <p:cBhvr>
                                        <p:cTn id="16" dur="500"/>
                                        <p:tgtEl>
                                          <p:spTgt spid="385027">
                                            <p:txEl>
                                              <p:pRg st="2" end="2"/>
                                            </p:txEl>
                                          </p:spTgt>
                                        </p:tgtEl>
                                      </p:cBhvr>
                                    </p:animEffect>
                                  </p:childTnLst>
                                </p:cTn>
                              </p:par>
                            </p:childTnLst>
                          </p:cTn>
                        </p:par>
                        <p:par>
                          <p:cTn id="17" fill="hold" nodeType="afterGroup">
                            <p:stCondLst>
                              <p:cond delay="500"/>
                            </p:stCondLst>
                            <p:childTnLst>
                              <p:par>
                                <p:cTn id="18" presetID="12" presetClass="entr" presetSubtype="4" fill="hold" nodeType="afterEffect">
                                  <p:stCondLst>
                                    <p:cond delay="0"/>
                                  </p:stCondLst>
                                  <p:childTnLst>
                                    <p:set>
                                      <p:cBhvr>
                                        <p:cTn id="19" dur="1" fill="hold">
                                          <p:stCondLst>
                                            <p:cond delay="0"/>
                                          </p:stCondLst>
                                        </p:cTn>
                                        <p:tgtEl>
                                          <p:spTgt spid="385027">
                                            <p:txEl>
                                              <p:pRg st="3" end="3"/>
                                            </p:txEl>
                                          </p:spTgt>
                                        </p:tgtEl>
                                        <p:attrNameLst>
                                          <p:attrName>style.visibility</p:attrName>
                                        </p:attrNameLst>
                                      </p:cBhvr>
                                      <p:to>
                                        <p:strVal val="visible"/>
                                      </p:to>
                                    </p:set>
                                    <p:animEffect transition="in" filter="slide(fromBottom)">
                                      <p:cBhvr>
                                        <p:cTn id="20" dur="500"/>
                                        <p:tgtEl>
                                          <p:spTgt spid="385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en-US" smtClean="0"/>
              <a:t>Thunder &amp; Lightning</a:t>
            </a:r>
          </a:p>
        </p:txBody>
      </p:sp>
      <p:sp>
        <p:nvSpPr>
          <p:cNvPr id="387075" name="Rectangle 3"/>
          <p:cNvSpPr>
            <a:spLocks noGrp="1" noChangeArrowheads="1"/>
          </p:cNvSpPr>
          <p:nvPr>
            <p:ph type="body" idx="1"/>
          </p:nvPr>
        </p:nvSpPr>
        <p:spPr>
          <a:xfrm>
            <a:off x="457200" y="1981200"/>
            <a:ext cx="5105400" cy="4419600"/>
          </a:xfrm>
        </p:spPr>
        <p:txBody>
          <a:bodyPr/>
          <a:lstStyle/>
          <a:p>
            <a:pPr eaLnBrk="1" hangingPunct="1">
              <a:lnSpc>
                <a:spcPct val="90000"/>
              </a:lnSpc>
              <a:defRPr/>
            </a:pPr>
            <a:r>
              <a:rPr lang="en-US" dirty="0" smtClean="0"/>
              <a:t>The Motion of a Strike</a:t>
            </a:r>
          </a:p>
          <a:p>
            <a:pPr lvl="1" eaLnBrk="1" hangingPunct="1">
              <a:lnSpc>
                <a:spcPct val="90000"/>
              </a:lnSpc>
              <a:defRPr/>
            </a:pPr>
            <a:r>
              <a:rPr lang="en-US" dirty="0" smtClean="0">
                <a:solidFill>
                  <a:srgbClr val="FF0000"/>
                </a:solidFill>
              </a:rPr>
              <a:t>Stroke</a:t>
            </a:r>
          </a:p>
          <a:p>
            <a:pPr lvl="2" eaLnBrk="1" hangingPunct="1">
              <a:lnSpc>
                <a:spcPct val="90000"/>
              </a:lnSpc>
              <a:defRPr/>
            </a:pPr>
            <a:r>
              <a:rPr lang="en-US" dirty="0" smtClean="0"/>
              <a:t>Once the Streamer connects with the Stepped Leader (100 – 300 ft off the ground)</a:t>
            </a:r>
          </a:p>
          <a:p>
            <a:pPr lvl="2" eaLnBrk="1" hangingPunct="1">
              <a:lnSpc>
                <a:spcPct val="90000"/>
              </a:lnSpc>
              <a:defRPr/>
            </a:pPr>
            <a:r>
              <a:rPr lang="en-US" dirty="0" smtClean="0"/>
              <a:t>The negative charge starts to flow DOWN the established channel</a:t>
            </a:r>
          </a:p>
        </p:txBody>
      </p:sp>
      <p:pic>
        <p:nvPicPr>
          <p:cNvPr id="68612" name="Picture 6" descr="Connection with the ground is ma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slide(fromBottom)">
                                      <p:cBhvr>
                                        <p:cTn id="7" dur="500"/>
                                        <p:tgtEl>
                                          <p:spTgt spid="387075">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87075">
                                            <p:txEl>
                                              <p:pRg st="1" end="1"/>
                                            </p:txEl>
                                          </p:spTgt>
                                        </p:tgtEl>
                                        <p:attrNameLst>
                                          <p:attrName>style.visibility</p:attrName>
                                        </p:attrNameLst>
                                      </p:cBhvr>
                                      <p:to>
                                        <p:strVal val="visible"/>
                                      </p:to>
                                    </p:set>
                                    <p:animEffect transition="in" filter="slide(fromBottom)">
                                      <p:cBhvr>
                                        <p:cTn id="11" dur="500"/>
                                        <p:tgtEl>
                                          <p:spTgt spid="38707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87075">
                                            <p:txEl>
                                              <p:pRg st="2" end="2"/>
                                            </p:txEl>
                                          </p:spTgt>
                                        </p:tgtEl>
                                        <p:attrNameLst>
                                          <p:attrName>style.visibility</p:attrName>
                                        </p:attrNameLst>
                                      </p:cBhvr>
                                      <p:to>
                                        <p:strVal val="visible"/>
                                      </p:to>
                                    </p:set>
                                    <p:animEffect transition="in" filter="slide(fromBottom)">
                                      <p:cBhvr>
                                        <p:cTn id="16" dur="500"/>
                                        <p:tgtEl>
                                          <p:spTgt spid="38707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87075">
                                            <p:txEl>
                                              <p:pRg st="3" end="3"/>
                                            </p:txEl>
                                          </p:spTgt>
                                        </p:tgtEl>
                                        <p:attrNameLst>
                                          <p:attrName>style.visibility</p:attrName>
                                        </p:attrNameLst>
                                      </p:cBhvr>
                                      <p:to>
                                        <p:strVal val="visible"/>
                                      </p:to>
                                    </p:set>
                                    <p:animEffect transition="in" filter="slide(fromBottom)">
                                      <p:cBhvr>
                                        <p:cTn id="21" dur="500"/>
                                        <p:tgtEl>
                                          <p:spTgt spid="387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smtClean="0"/>
              <a:t>Thunder &amp; Lightning</a:t>
            </a:r>
          </a:p>
        </p:txBody>
      </p:sp>
      <p:sp>
        <p:nvSpPr>
          <p:cNvPr id="389123" name="Rectangle 3"/>
          <p:cNvSpPr>
            <a:spLocks noGrp="1" noChangeArrowheads="1"/>
          </p:cNvSpPr>
          <p:nvPr>
            <p:ph type="body" idx="1"/>
          </p:nvPr>
        </p:nvSpPr>
        <p:spPr>
          <a:xfrm>
            <a:off x="457200" y="1981200"/>
            <a:ext cx="5105400" cy="4419600"/>
          </a:xfrm>
        </p:spPr>
        <p:txBody>
          <a:bodyPr/>
          <a:lstStyle/>
          <a:p>
            <a:pPr eaLnBrk="1" hangingPunct="1">
              <a:lnSpc>
                <a:spcPct val="85000"/>
              </a:lnSpc>
              <a:defRPr/>
            </a:pPr>
            <a:r>
              <a:rPr lang="en-US" dirty="0" smtClean="0"/>
              <a:t>The Motion of a Strike</a:t>
            </a:r>
          </a:p>
          <a:p>
            <a:pPr lvl="1" eaLnBrk="1" hangingPunct="1">
              <a:lnSpc>
                <a:spcPct val="85000"/>
              </a:lnSpc>
              <a:defRPr/>
            </a:pPr>
            <a:r>
              <a:rPr lang="en-US" dirty="0" smtClean="0">
                <a:solidFill>
                  <a:srgbClr val="FF0000"/>
                </a:solidFill>
              </a:rPr>
              <a:t>Return</a:t>
            </a:r>
            <a:r>
              <a:rPr lang="en-US" dirty="0" smtClean="0"/>
              <a:t> Stroke</a:t>
            </a:r>
          </a:p>
          <a:p>
            <a:pPr lvl="2" eaLnBrk="1" hangingPunct="1">
              <a:lnSpc>
                <a:spcPct val="85000"/>
              </a:lnSpc>
              <a:defRPr/>
            </a:pPr>
            <a:r>
              <a:rPr lang="en-US" dirty="0" smtClean="0"/>
              <a:t>At the same time, an electric current wave shoots UP the channel as a brilliant pulse.</a:t>
            </a:r>
          </a:p>
          <a:p>
            <a:pPr lvl="2" eaLnBrk="1" hangingPunct="1">
              <a:lnSpc>
                <a:spcPct val="85000"/>
              </a:lnSpc>
              <a:defRPr/>
            </a:pPr>
            <a:r>
              <a:rPr lang="en-US" dirty="0" smtClean="0"/>
              <a:t>This ‘Return Stroke’ accounts for 99% of a lightning bolts luminosity.</a:t>
            </a:r>
          </a:p>
          <a:p>
            <a:pPr lvl="2" eaLnBrk="1" hangingPunct="1">
              <a:lnSpc>
                <a:spcPct val="85000"/>
              </a:lnSpc>
              <a:defRPr/>
            </a:pPr>
            <a:r>
              <a:rPr lang="en-US" dirty="0" smtClean="0"/>
              <a:t>Thus the stroke flows FROM the ground TO the cloud!</a:t>
            </a:r>
          </a:p>
        </p:txBody>
      </p:sp>
      <p:pic>
        <p:nvPicPr>
          <p:cNvPr id="69636" name="Picture 6" descr="The return stroke, what we see when lightning flash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Effect transition="in" filter="slide(fromBottom)">
                                      <p:cBhvr>
                                        <p:cTn id="7" dur="500"/>
                                        <p:tgtEl>
                                          <p:spTgt spid="389123">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animEffect transition="in" filter="slide(fromBottom)">
                                      <p:cBhvr>
                                        <p:cTn id="11" dur="500"/>
                                        <p:tgtEl>
                                          <p:spTgt spid="38912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89123">
                                            <p:txEl>
                                              <p:pRg st="2" end="2"/>
                                            </p:txEl>
                                          </p:spTgt>
                                        </p:tgtEl>
                                        <p:attrNameLst>
                                          <p:attrName>style.visibility</p:attrName>
                                        </p:attrNameLst>
                                      </p:cBhvr>
                                      <p:to>
                                        <p:strVal val="visible"/>
                                      </p:to>
                                    </p:set>
                                    <p:animEffect transition="in" filter="slide(fromBottom)">
                                      <p:cBhvr>
                                        <p:cTn id="16" dur="500"/>
                                        <p:tgtEl>
                                          <p:spTgt spid="38912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89123">
                                            <p:txEl>
                                              <p:pRg st="3" end="3"/>
                                            </p:txEl>
                                          </p:spTgt>
                                        </p:tgtEl>
                                        <p:attrNameLst>
                                          <p:attrName>style.visibility</p:attrName>
                                        </p:attrNameLst>
                                      </p:cBhvr>
                                      <p:to>
                                        <p:strVal val="visible"/>
                                      </p:to>
                                    </p:set>
                                    <p:animEffect transition="in" filter="slide(fromBottom)">
                                      <p:cBhvr>
                                        <p:cTn id="21" dur="500"/>
                                        <p:tgtEl>
                                          <p:spTgt spid="38912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89123">
                                            <p:txEl>
                                              <p:pRg st="4" end="4"/>
                                            </p:txEl>
                                          </p:spTgt>
                                        </p:tgtEl>
                                        <p:attrNameLst>
                                          <p:attrName>style.visibility</p:attrName>
                                        </p:attrNameLst>
                                      </p:cBhvr>
                                      <p:to>
                                        <p:strVal val="visible"/>
                                      </p:to>
                                    </p:set>
                                    <p:animEffect transition="in" filter="slide(fromBottom)">
                                      <p:cBhvr>
                                        <p:cTn id="26" dur="500"/>
                                        <p:tgtEl>
                                          <p:spTgt spid="389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eaLnBrk="1" hangingPunct="1">
              <a:defRPr/>
            </a:pPr>
            <a:r>
              <a:rPr lang="en-US" smtClean="0"/>
              <a:t>Thunder &amp; Lightning</a:t>
            </a:r>
          </a:p>
        </p:txBody>
      </p:sp>
      <p:sp>
        <p:nvSpPr>
          <p:cNvPr id="391171" name="Rectangle 3"/>
          <p:cNvSpPr>
            <a:spLocks noGrp="1" noChangeArrowheads="1"/>
          </p:cNvSpPr>
          <p:nvPr>
            <p:ph type="body" idx="1"/>
          </p:nvPr>
        </p:nvSpPr>
        <p:spPr>
          <a:xfrm>
            <a:off x="457200" y="1981200"/>
            <a:ext cx="5105400" cy="4419600"/>
          </a:xfrm>
        </p:spPr>
        <p:txBody>
          <a:bodyPr/>
          <a:lstStyle/>
          <a:p>
            <a:pPr eaLnBrk="1" hangingPunct="1">
              <a:lnSpc>
                <a:spcPct val="85000"/>
              </a:lnSpc>
              <a:defRPr/>
            </a:pPr>
            <a:r>
              <a:rPr lang="en-US" dirty="0" smtClean="0"/>
              <a:t>The Motion of a Strike</a:t>
            </a:r>
          </a:p>
          <a:p>
            <a:pPr lvl="1" eaLnBrk="1" hangingPunct="1">
              <a:lnSpc>
                <a:spcPct val="85000"/>
              </a:lnSpc>
              <a:defRPr/>
            </a:pPr>
            <a:r>
              <a:rPr lang="en-US" dirty="0" smtClean="0">
                <a:solidFill>
                  <a:srgbClr val="FF0000"/>
                </a:solidFill>
              </a:rPr>
              <a:t>Dart</a:t>
            </a:r>
            <a:r>
              <a:rPr lang="en-US" dirty="0" smtClean="0"/>
              <a:t> Leader</a:t>
            </a:r>
          </a:p>
          <a:p>
            <a:pPr lvl="2" eaLnBrk="1" hangingPunct="1">
              <a:lnSpc>
                <a:spcPct val="85000"/>
              </a:lnSpc>
              <a:defRPr/>
            </a:pPr>
            <a:r>
              <a:rPr lang="en-US" dirty="0" smtClean="0"/>
              <a:t>Upon completion of the ‘Return Stroke’, any remaining Charge may flow down the existing channel as a ‘Dart Leader’</a:t>
            </a:r>
          </a:p>
          <a:p>
            <a:pPr lvl="3" eaLnBrk="1" hangingPunct="1">
              <a:lnSpc>
                <a:spcPct val="85000"/>
              </a:lnSpc>
              <a:defRPr/>
            </a:pPr>
            <a:r>
              <a:rPr lang="en-US" dirty="0" smtClean="0"/>
              <a:t>This causes a flickering appearance.</a:t>
            </a:r>
          </a:p>
          <a:p>
            <a:pPr lvl="3" eaLnBrk="1" hangingPunct="1">
              <a:lnSpc>
                <a:spcPct val="85000"/>
              </a:lnSpc>
              <a:defRPr/>
            </a:pPr>
            <a:r>
              <a:rPr lang="en-US" dirty="0" smtClean="0"/>
              <a:t>Not branched like the initial stroke</a:t>
            </a:r>
          </a:p>
        </p:txBody>
      </p:sp>
      <p:pic>
        <p:nvPicPr>
          <p:cNvPr id="70660" name="Picture 5" descr="Lightning_Steps"/>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1174" name="Picture 6" descr="Step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8950" y="1981200"/>
            <a:ext cx="357505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afterEffect">
                                  <p:stCondLst>
                                    <p:cond delay="0"/>
                                  </p:stCondLst>
                                  <p:childTnLst>
                                    <p:set>
                                      <p:cBhvr>
                                        <p:cTn id="6" dur="1" fill="hold">
                                          <p:stCondLst>
                                            <p:cond delay="0"/>
                                          </p:stCondLst>
                                        </p:cTn>
                                        <p:tgtEl>
                                          <p:spTgt spid="391174"/>
                                        </p:tgtEl>
                                        <p:attrNameLst>
                                          <p:attrName>style.visibility</p:attrName>
                                        </p:attrNameLst>
                                      </p:cBhvr>
                                      <p:to>
                                        <p:strVal val="hidden"/>
                                      </p:to>
                                    </p:set>
                                  </p:childTnLst>
                                </p:cTn>
                              </p:par>
                            </p:childTnLst>
                          </p:cTn>
                        </p:par>
                        <p:par>
                          <p:cTn id="7" fill="hold" nodeType="afterGroup">
                            <p:stCondLst>
                              <p:cond delay="0"/>
                            </p:stCondLst>
                            <p:childTnLst>
                              <p:par>
                                <p:cTn id="8" presetID="12" presetClass="entr" presetSubtype="4" fill="hold" nodeType="afterEffect">
                                  <p:stCondLst>
                                    <p:cond delay="0"/>
                                  </p:stCondLst>
                                  <p:childTnLst>
                                    <p:set>
                                      <p:cBhvr>
                                        <p:cTn id="9" dur="1" fill="hold">
                                          <p:stCondLst>
                                            <p:cond delay="0"/>
                                          </p:stCondLst>
                                        </p:cTn>
                                        <p:tgtEl>
                                          <p:spTgt spid="391171">
                                            <p:txEl>
                                              <p:pRg st="0" end="0"/>
                                            </p:txEl>
                                          </p:spTgt>
                                        </p:tgtEl>
                                        <p:attrNameLst>
                                          <p:attrName>style.visibility</p:attrName>
                                        </p:attrNameLst>
                                      </p:cBhvr>
                                      <p:to>
                                        <p:strVal val="visible"/>
                                      </p:to>
                                    </p:set>
                                    <p:animEffect transition="in" filter="slide(fromBottom)">
                                      <p:cBhvr>
                                        <p:cTn id="10" dur="500"/>
                                        <p:tgtEl>
                                          <p:spTgt spid="391171">
                                            <p:txEl>
                                              <p:pRg st="0" end="0"/>
                                            </p:txEl>
                                          </p:spTgt>
                                        </p:tgtEl>
                                      </p:cBhvr>
                                    </p:animEffect>
                                  </p:childTnLst>
                                </p:cTn>
                              </p:par>
                            </p:childTnLst>
                          </p:cTn>
                        </p:par>
                        <p:par>
                          <p:cTn id="11" fill="hold" nodeType="afterGroup">
                            <p:stCondLst>
                              <p:cond delay="500"/>
                            </p:stCondLst>
                            <p:childTnLst>
                              <p:par>
                                <p:cTn id="12" presetID="12" presetClass="entr" presetSubtype="4" fill="hold" nodeType="afterEffect">
                                  <p:stCondLst>
                                    <p:cond delay="0"/>
                                  </p:stCondLst>
                                  <p:childTnLst>
                                    <p:set>
                                      <p:cBhvr>
                                        <p:cTn id="13" dur="1" fill="hold">
                                          <p:stCondLst>
                                            <p:cond delay="0"/>
                                          </p:stCondLst>
                                        </p:cTn>
                                        <p:tgtEl>
                                          <p:spTgt spid="391171">
                                            <p:txEl>
                                              <p:pRg st="1" end="1"/>
                                            </p:txEl>
                                          </p:spTgt>
                                        </p:tgtEl>
                                        <p:attrNameLst>
                                          <p:attrName>style.visibility</p:attrName>
                                        </p:attrNameLst>
                                      </p:cBhvr>
                                      <p:to>
                                        <p:strVal val="visible"/>
                                      </p:to>
                                    </p:set>
                                    <p:animEffect transition="in" filter="slide(fromBottom)">
                                      <p:cBhvr>
                                        <p:cTn id="14" dur="500"/>
                                        <p:tgtEl>
                                          <p:spTgt spid="3911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391171">
                                            <p:txEl>
                                              <p:pRg st="2" end="2"/>
                                            </p:txEl>
                                          </p:spTgt>
                                        </p:tgtEl>
                                        <p:attrNameLst>
                                          <p:attrName>style.visibility</p:attrName>
                                        </p:attrNameLst>
                                      </p:cBhvr>
                                      <p:to>
                                        <p:strVal val="visible"/>
                                      </p:to>
                                    </p:set>
                                    <p:animEffect transition="in" filter="slide(fromBottom)">
                                      <p:cBhvr>
                                        <p:cTn id="19" dur="500"/>
                                        <p:tgtEl>
                                          <p:spTgt spid="391171">
                                            <p:txEl>
                                              <p:pRg st="2" end="2"/>
                                            </p:txEl>
                                          </p:spTgt>
                                        </p:tgtEl>
                                      </p:cBhvr>
                                    </p:animEffect>
                                  </p:childTnLst>
                                </p:cTn>
                              </p:par>
                            </p:childTnLst>
                          </p:cTn>
                        </p:par>
                        <p:par>
                          <p:cTn id="20" fill="hold" nodeType="afterGroup">
                            <p:stCondLst>
                              <p:cond delay="500"/>
                            </p:stCondLst>
                            <p:childTnLst>
                              <p:par>
                                <p:cTn id="21" presetID="12" presetClass="entr" presetSubtype="4" fill="hold" nodeType="afterEffect">
                                  <p:stCondLst>
                                    <p:cond delay="0"/>
                                  </p:stCondLst>
                                  <p:childTnLst>
                                    <p:set>
                                      <p:cBhvr>
                                        <p:cTn id="22" dur="1" fill="hold">
                                          <p:stCondLst>
                                            <p:cond delay="0"/>
                                          </p:stCondLst>
                                        </p:cTn>
                                        <p:tgtEl>
                                          <p:spTgt spid="391171">
                                            <p:txEl>
                                              <p:pRg st="3" end="3"/>
                                            </p:txEl>
                                          </p:spTgt>
                                        </p:tgtEl>
                                        <p:attrNameLst>
                                          <p:attrName>style.visibility</p:attrName>
                                        </p:attrNameLst>
                                      </p:cBhvr>
                                      <p:to>
                                        <p:strVal val="visible"/>
                                      </p:to>
                                    </p:set>
                                    <p:animEffect transition="in" filter="slide(fromBottom)">
                                      <p:cBhvr>
                                        <p:cTn id="23" dur="500"/>
                                        <p:tgtEl>
                                          <p:spTgt spid="391171">
                                            <p:txEl>
                                              <p:pRg st="3" end="3"/>
                                            </p:txEl>
                                          </p:spTgt>
                                        </p:tgtEl>
                                      </p:cBhvr>
                                    </p:animEffect>
                                  </p:childTnLst>
                                </p:cTn>
                              </p:par>
                            </p:childTnLst>
                          </p:cTn>
                        </p:par>
                        <p:par>
                          <p:cTn id="24" fill="hold" nodeType="afterGroup">
                            <p:stCondLst>
                              <p:cond delay="1000"/>
                            </p:stCondLst>
                            <p:childTnLst>
                              <p:par>
                                <p:cTn id="25" presetID="12" presetClass="entr" presetSubtype="4" fill="hold" nodeType="afterEffect">
                                  <p:stCondLst>
                                    <p:cond delay="0"/>
                                  </p:stCondLst>
                                  <p:childTnLst>
                                    <p:set>
                                      <p:cBhvr>
                                        <p:cTn id="26" dur="1" fill="hold">
                                          <p:stCondLst>
                                            <p:cond delay="0"/>
                                          </p:stCondLst>
                                        </p:cTn>
                                        <p:tgtEl>
                                          <p:spTgt spid="391171">
                                            <p:txEl>
                                              <p:pRg st="4" end="4"/>
                                            </p:txEl>
                                          </p:spTgt>
                                        </p:tgtEl>
                                        <p:attrNameLst>
                                          <p:attrName>style.visibility</p:attrName>
                                        </p:attrNameLst>
                                      </p:cBhvr>
                                      <p:to>
                                        <p:strVal val="visible"/>
                                      </p:to>
                                    </p:set>
                                    <p:animEffect transition="in" filter="slide(fromBottom)">
                                      <p:cBhvr>
                                        <p:cTn id="27" dur="500"/>
                                        <p:tgtEl>
                                          <p:spTgt spid="391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6" descr="Positive Lightn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1816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3" name="Picture 8" descr="Positive Lightning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403600"/>
            <a:ext cx="51816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7" name="Text Box 3"/>
          <p:cNvSpPr txBox="1">
            <a:spLocks noChangeArrowheads="1"/>
          </p:cNvSpPr>
          <p:nvPr/>
        </p:nvSpPr>
        <p:spPr bwMode="auto">
          <a:xfrm>
            <a:off x="4876800" y="168275"/>
            <a:ext cx="4114800" cy="6308725"/>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rPr>
              <a:t>What was described before is called “negative lightning” because there is a net transfer of negative charge from the cloud </a:t>
            </a:r>
            <a:r>
              <a:rPr lang="en-US" sz="2400" b="1" i="1">
                <a:solidFill>
                  <a:srgbClr val="FF0000"/>
                </a:solidFill>
                <a:effectLst>
                  <a:outerShdw blurRad="38100" dist="38100" dir="2700000" algn="tl">
                    <a:srgbClr val="C0C0C0"/>
                  </a:outerShdw>
                </a:effectLst>
              </a:rPr>
              <a:t>base </a:t>
            </a:r>
            <a:r>
              <a:rPr lang="en-US" sz="2400" b="1">
                <a:solidFill>
                  <a:srgbClr val="FF0000"/>
                </a:solidFill>
                <a:effectLst>
                  <a:outerShdw blurRad="38100" dist="38100" dir="2700000" algn="tl">
                    <a:srgbClr val="C0C0C0"/>
                  </a:outerShdw>
                </a:effectLst>
              </a:rPr>
              <a:t>to the ground</a:t>
            </a:r>
          </a:p>
          <a:p>
            <a:pPr>
              <a:spcBef>
                <a:spcPct val="50000"/>
              </a:spcBef>
              <a:defRPr/>
            </a:pPr>
            <a:r>
              <a:rPr lang="en-US" sz="2400" b="1">
                <a:solidFill>
                  <a:srgbClr val="FF0000"/>
                </a:solidFill>
                <a:effectLst>
                  <a:outerShdw blurRad="38100" dist="38100" dir="2700000" algn="tl">
                    <a:srgbClr val="C0C0C0"/>
                  </a:outerShdw>
                </a:effectLst>
              </a:rPr>
              <a:t>When lightning originates in the upper part of the cloud, however, it is termed “positive lightning”</a:t>
            </a:r>
          </a:p>
          <a:p>
            <a:pPr>
              <a:spcBef>
                <a:spcPct val="50000"/>
              </a:spcBef>
              <a:defRPr/>
            </a:pPr>
            <a:r>
              <a:rPr lang="en-US" sz="2400" b="1">
                <a:solidFill>
                  <a:srgbClr val="FF0000"/>
                </a:solidFill>
                <a:effectLst>
                  <a:outerShdw blurRad="38100" dist="38100" dir="2700000" algn="tl">
                    <a:srgbClr val="C0C0C0"/>
                  </a:outerShdw>
                </a:effectLst>
              </a:rPr>
              <a:t>Because positive lightning must travel through a greater region of the atmosphere the resistance offered by the atmosphere is greater: making them relatively rare (less than 5% of strikes)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down)">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wipe(down)">
                                      <p:cBhvr>
                                        <p:cTn id="12" dur="500"/>
                                        <p:tgtEl>
                                          <p:spTgt spid="415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wipe(down)">
                                      <p:cBhvr>
                                        <p:cTn id="17" dur="500"/>
                                        <p:tgtEl>
                                          <p:spTgt spid="415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ositive Lightn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51816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7" name="Picture 3" descr="Positive Lightning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403600"/>
            <a:ext cx="51816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7796" name="Text Box 4"/>
          <p:cNvSpPr txBox="1">
            <a:spLocks noChangeArrowheads="1"/>
          </p:cNvSpPr>
          <p:nvPr/>
        </p:nvSpPr>
        <p:spPr bwMode="auto">
          <a:xfrm>
            <a:off x="4876800" y="168275"/>
            <a:ext cx="4114800" cy="4300538"/>
          </a:xfrm>
          <a:prstGeom prst="rect">
            <a:avLst/>
          </a:prstGeom>
          <a:solidFill>
            <a:schemeClr val="bg1"/>
          </a:solidFill>
          <a:ln w="9525">
            <a:solidFill>
              <a:srgbClr val="FF0000"/>
            </a:solidFill>
            <a:miter lim="800000"/>
            <a:headEnd/>
            <a:tailEnd/>
          </a:ln>
          <a:effectLst>
            <a:outerShdw dist="53882" dir="2700000" algn="ctr" rotWithShape="0">
              <a:schemeClr val="bg2"/>
            </a:outerShdw>
          </a:effectLst>
        </p:spPr>
        <p:txBody>
          <a:bodyPr>
            <a:spAutoFit/>
          </a:bodyPr>
          <a:lstStyle/>
          <a:p>
            <a:pPr>
              <a:spcBef>
                <a:spcPct val="50000"/>
              </a:spcBef>
              <a:defRPr/>
            </a:pPr>
            <a:r>
              <a:rPr lang="en-US" sz="2400" b="1" dirty="0">
                <a:solidFill>
                  <a:srgbClr val="FF0000"/>
                </a:solidFill>
                <a:effectLst>
                  <a:outerShdw blurRad="38100" dist="38100" dir="2700000" algn="tl">
                    <a:srgbClr val="C0C0C0"/>
                  </a:outerShdw>
                </a:effectLst>
              </a:rPr>
              <a:t>But it also means that when they do strike they are MUCH more dangerous than their negative cousins (10x as powerful as negative lightning!)</a:t>
            </a:r>
          </a:p>
          <a:p>
            <a:pPr>
              <a:spcBef>
                <a:spcPct val="50000"/>
              </a:spcBef>
              <a:defRPr/>
            </a:pPr>
            <a:r>
              <a:rPr lang="en-US" sz="2400" b="1" dirty="0">
                <a:solidFill>
                  <a:srgbClr val="FF0000"/>
                </a:solidFill>
                <a:effectLst>
                  <a:outerShdw blurRad="38100" dist="38100" dir="2700000" algn="tl">
                    <a:srgbClr val="C0C0C0"/>
                  </a:outerShdw>
                </a:effectLst>
              </a:rPr>
              <a:t>Furthermore, they can strike the ground up to 10 MILES AWAY from the storm where you may not perceive any danger or hear any Thunder!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7796">
                                            <p:txEl>
                                              <p:pRg st="0" end="0"/>
                                            </p:txEl>
                                          </p:spTgt>
                                        </p:tgtEl>
                                        <p:attrNameLst>
                                          <p:attrName>style.visibility</p:attrName>
                                        </p:attrNameLst>
                                      </p:cBhvr>
                                      <p:to>
                                        <p:strVal val="visible"/>
                                      </p:to>
                                    </p:set>
                                    <p:animEffect transition="in" filter="wipe(down)">
                                      <p:cBhvr>
                                        <p:cTn id="7" dur="500"/>
                                        <p:tgtEl>
                                          <p:spTgt spid="417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7796">
                                            <p:txEl>
                                              <p:pRg st="1" end="1"/>
                                            </p:txEl>
                                          </p:spTgt>
                                        </p:tgtEl>
                                        <p:attrNameLst>
                                          <p:attrName>style.visibility</p:attrName>
                                        </p:attrNameLst>
                                      </p:cBhvr>
                                      <p:to>
                                        <p:strVal val="visible"/>
                                      </p:to>
                                    </p:set>
                                    <p:animEffect transition="in" filter="wipe(down)">
                                      <p:cBhvr>
                                        <p:cTn id="12" dur="500"/>
                                        <p:tgtEl>
                                          <p:spTgt spid="417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457200"/>
            <a:ext cx="4114800" cy="1371600"/>
          </a:xfrm>
        </p:spPr>
        <p:txBody>
          <a:bodyPr/>
          <a:lstStyle/>
          <a:p>
            <a:pPr eaLnBrk="1" hangingPunct="1">
              <a:defRPr/>
            </a:pPr>
            <a:r>
              <a:rPr lang="en-US" smtClean="0"/>
              <a:t>Life Cycle</a:t>
            </a:r>
          </a:p>
        </p:txBody>
      </p:sp>
      <p:sp>
        <p:nvSpPr>
          <p:cNvPr id="263171" name="Rectangle 3"/>
          <p:cNvSpPr>
            <a:spLocks noGrp="1" noChangeArrowheads="1"/>
          </p:cNvSpPr>
          <p:nvPr>
            <p:ph type="body" idx="1"/>
          </p:nvPr>
        </p:nvSpPr>
        <p:spPr>
          <a:xfrm>
            <a:off x="457200" y="1981200"/>
            <a:ext cx="4114800" cy="4419600"/>
          </a:xfrm>
        </p:spPr>
        <p:txBody>
          <a:bodyPr/>
          <a:lstStyle/>
          <a:p>
            <a:pPr eaLnBrk="1" hangingPunct="1">
              <a:lnSpc>
                <a:spcPct val="80000"/>
              </a:lnSpc>
              <a:defRPr/>
            </a:pPr>
            <a:r>
              <a:rPr lang="en-US" sz="2800" dirty="0" smtClean="0">
                <a:solidFill>
                  <a:srgbClr val="FF0000"/>
                </a:solidFill>
              </a:rPr>
              <a:t>Cumulus</a:t>
            </a:r>
            <a:r>
              <a:rPr lang="en-US" sz="2800" dirty="0" smtClean="0"/>
              <a:t> Stage</a:t>
            </a:r>
          </a:p>
          <a:p>
            <a:pPr lvl="1" eaLnBrk="1" hangingPunct="1">
              <a:lnSpc>
                <a:spcPct val="80000"/>
              </a:lnSpc>
              <a:defRPr/>
            </a:pPr>
            <a:r>
              <a:rPr lang="en-US" sz="2400" dirty="0" smtClean="0"/>
              <a:t>Convectional lifting causes warm, moist air to cool. Leading to growth of tall cumulus clouds.</a:t>
            </a:r>
          </a:p>
          <a:p>
            <a:pPr lvl="1" eaLnBrk="1" hangingPunct="1">
              <a:lnSpc>
                <a:spcPct val="80000"/>
              </a:lnSpc>
              <a:defRPr/>
            </a:pPr>
            <a:r>
              <a:rPr lang="en-US" sz="2400" dirty="0" smtClean="0"/>
              <a:t>Updrafts of hot air keep droplets moving upwards, making any potential raindrops larger…</a:t>
            </a:r>
          </a:p>
          <a:p>
            <a:pPr lvl="1" eaLnBrk="1" hangingPunct="1">
              <a:lnSpc>
                <a:spcPct val="80000"/>
              </a:lnSpc>
              <a:defRPr/>
            </a:pPr>
            <a:r>
              <a:rPr lang="en-US" sz="2400" dirty="0" smtClean="0"/>
              <a:t>This stage continues until </a:t>
            </a:r>
            <a:r>
              <a:rPr lang="en-US" sz="2400" dirty="0" err="1" smtClean="0"/>
              <a:t>precip</a:t>
            </a:r>
            <a:r>
              <a:rPr lang="en-US" sz="2400" dirty="0" smtClean="0"/>
              <a:t>. begins</a:t>
            </a:r>
          </a:p>
        </p:txBody>
      </p:sp>
      <p:pic>
        <p:nvPicPr>
          <p:cNvPr id="263173" name="Picture 5" descr="tstrm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9788" y="0"/>
            <a:ext cx="44942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slide(fromBottom)">
                                      <p:cBhvr>
                                        <p:cTn id="7" dur="500"/>
                                        <p:tgtEl>
                                          <p:spTgt spid="263171">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63173"/>
                                        </p:tgtEl>
                                        <p:attrNameLst>
                                          <p:attrName>style.visibility</p:attrName>
                                        </p:attrNameLst>
                                      </p:cBhvr>
                                      <p:to>
                                        <p:strVal val="visible"/>
                                      </p:to>
                                    </p:set>
                                    <p:animEffect transition="in" filter="box(in)">
                                      <p:cBhvr>
                                        <p:cTn id="11" dur="500"/>
                                        <p:tgtEl>
                                          <p:spTgt spid="263173"/>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3171">
                                            <p:txEl>
                                              <p:pRg st="1" end="1"/>
                                            </p:txEl>
                                          </p:spTgt>
                                        </p:tgtEl>
                                        <p:attrNameLst>
                                          <p:attrName>style.visibility</p:attrName>
                                        </p:attrNameLst>
                                      </p:cBhvr>
                                      <p:to>
                                        <p:strVal val="visible"/>
                                      </p:to>
                                    </p:set>
                                    <p:animEffect transition="in" filter="slide(fromBottom)">
                                      <p:cBhvr>
                                        <p:cTn id="15" dur="500"/>
                                        <p:tgtEl>
                                          <p:spTgt spid="2631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63171">
                                            <p:txEl>
                                              <p:pRg st="2" end="2"/>
                                            </p:txEl>
                                          </p:spTgt>
                                        </p:tgtEl>
                                        <p:attrNameLst>
                                          <p:attrName>style.visibility</p:attrName>
                                        </p:attrNameLst>
                                      </p:cBhvr>
                                      <p:to>
                                        <p:strVal val="visible"/>
                                      </p:to>
                                    </p:set>
                                    <p:animEffect transition="in" filter="slide(fromBottom)">
                                      <p:cBhvr>
                                        <p:cTn id="20" dur="500"/>
                                        <p:tgtEl>
                                          <p:spTgt spid="263171">
                                            <p:txEl>
                                              <p:pRg st="2" end="2"/>
                                            </p:txEl>
                                          </p:spTgt>
                                        </p:tgtEl>
                                      </p:cBhvr>
                                    </p:animEffect>
                                  </p:childTnLst>
                                </p:cTn>
                              </p:par>
                            </p:childTnLst>
                          </p:cTn>
                        </p:par>
                        <p:par>
                          <p:cTn id="21" fill="hold" nodeType="afterGroup">
                            <p:stCondLst>
                              <p:cond delay="500"/>
                            </p:stCondLst>
                            <p:childTnLst>
                              <p:par>
                                <p:cTn id="22" presetID="12" presetClass="entr" presetSubtype="4" fill="hold" nodeType="afterEffect">
                                  <p:stCondLst>
                                    <p:cond delay="0"/>
                                  </p:stCondLst>
                                  <p:childTnLst>
                                    <p:set>
                                      <p:cBhvr>
                                        <p:cTn id="23" dur="1" fill="hold">
                                          <p:stCondLst>
                                            <p:cond delay="0"/>
                                          </p:stCondLst>
                                        </p:cTn>
                                        <p:tgtEl>
                                          <p:spTgt spid="263171">
                                            <p:txEl>
                                              <p:pRg st="3" end="3"/>
                                            </p:txEl>
                                          </p:spTgt>
                                        </p:tgtEl>
                                        <p:attrNameLst>
                                          <p:attrName>style.visibility</p:attrName>
                                        </p:attrNameLst>
                                      </p:cBhvr>
                                      <p:to>
                                        <p:strVal val="visible"/>
                                      </p:to>
                                    </p:set>
                                    <p:animEffect transition="in" filter="slide(fromBottom)">
                                      <p:cBhvr>
                                        <p:cTn id="24" dur="500"/>
                                        <p:tgtEl>
                                          <p:spTgt spid="263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ChaitenVolcano_Satellite.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70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0" y="6396038"/>
            <a:ext cx="9144000" cy="461962"/>
          </a:xfrm>
          <a:prstGeom prst="rect">
            <a:avLst/>
          </a:prstGeom>
          <a:solidFill>
            <a:schemeClr val="bg1"/>
          </a:solidFill>
          <a:ln w="9525">
            <a:solidFill>
              <a:srgbClr val="FF0000"/>
            </a:solidFill>
            <a:miter lim="800000"/>
            <a:headEnd/>
            <a:tailEnd/>
          </a:ln>
          <a:effectLst/>
        </p:spPr>
        <p:txBody>
          <a:bodyPr>
            <a:spAutoFit/>
          </a:bodyPr>
          <a:lstStyle/>
          <a:p>
            <a:pPr>
              <a:spcBef>
                <a:spcPct val="50000"/>
              </a:spcBef>
              <a:defRPr/>
            </a:pPr>
            <a:r>
              <a:rPr lang="en-US" sz="2400" b="1" dirty="0" err="1">
                <a:solidFill>
                  <a:srgbClr val="FF0000"/>
                </a:solidFill>
                <a:effectLst>
                  <a:outerShdw blurRad="38100" dist="38100" dir="2700000" algn="tl">
                    <a:srgbClr val="C0C0C0"/>
                  </a:outerShdw>
                </a:effectLst>
              </a:rPr>
              <a:t>Chaiten</a:t>
            </a:r>
            <a:r>
              <a:rPr lang="en-US" sz="2400" b="1" dirty="0">
                <a:solidFill>
                  <a:srgbClr val="FF0000"/>
                </a:solidFill>
                <a:effectLst>
                  <a:outerShdw blurRad="38100" dist="38100" dir="2700000" algn="tl">
                    <a:srgbClr val="C0C0C0"/>
                  </a:outerShdw>
                </a:effectLst>
              </a:rPr>
              <a:t> Volcano, Chile – May 3, 2008</a:t>
            </a:r>
            <a:endParaRPr lang="en-US" sz="2000" b="1" dirty="0">
              <a:solidFill>
                <a:srgbClr val="FF0000"/>
              </a:solidFill>
              <a:effectLst>
                <a:outerShdw blurRad="38100" dist="38100" dir="2700000" algn="tl">
                  <a:srgbClr val="C0C0C0"/>
                </a:outerShdw>
              </a:effectLst>
            </a:endParaRP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ChaitenVolcano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53525"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0" y="6396038"/>
            <a:ext cx="9144000" cy="461962"/>
          </a:xfrm>
          <a:prstGeom prst="rect">
            <a:avLst/>
          </a:prstGeom>
          <a:solidFill>
            <a:schemeClr val="bg1"/>
          </a:solidFill>
          <a:ln w="9525">
            <a:solidFill>
              <a:srgbClr val="FF0000"/>
            </a:solidFill>
            <a:miter lim="800000"/>
            <a:headEnd/>
            <a:tailEnd/>
          </a:ln>
          <a:effectLst/>
        </p:spPr>
        <p:txBody>
          <a:bodyPr>
            <a:spAutoFit/>
          </a:bodyPr>
          <a:lstStyle/>
          <a:p>
            <a:pPr>
              <a:spcBef>
                <a:spcPct val="50000"/>
              </a:spcBef>
              <a:defRPr/>
            </a:pPr>
            <a:r>
              <a:rPr lang="en-US" sz="2400" b="1" dirty="0" err="1">
                <a:solidFill>
                  <a:srgbClr val="FF0000"/>
                </a:solidFill>
                <a:effectLst>
                  <a:outerShdw blurRad="38100" dist="38100" dir="2700000" algn="tl">
                    <a:srgbClr val="C0C0C0"/>
                  </a:outerShdw>
                </a:effectLst>
              </a:rPr>
              <a:t>Chaiten</a:t>
            </a:r>
            <a:r>
              <a:rPr lang="en-US" sz="2400" b="1" dirty="0">
                <a:solidFill>
                  <a:srgbClr val="FF0000"/>
                </a:solidFill>
                <a:effectLst>
                  <a:outerShdw blurRad="38100" dist="38100" dir="2700000" algn="tl">
                    <a:srgbClr val="C0C0C0"/>
                  </a:outerShdw>
                </a:effectLst>
              </a:rPr>
              <a:t> Volcano, Chile – May 3, 2008: Triggered Lightning</a:t>
            </a:r>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eaLnBrk="1" hangingPunct="1">
              <a:defRPr/>
            </a:pPr>
            <a:r>
              <a:rPr lang="en-US" smtClean="0"/>
              <a:t>Thunder &amp; Lightning</a:t>
            </a:r>
          </a:p>
        </p:txBody>
      </p:sp>
      <p:sp>
        <p:nvSpPr>
          <p:cNvPr id="393219" name="Rectangle 3"/>
          <p:cNvSpPr>
            <a:spLocks noGrp="1" noChangeArrowheads="1"/>
          </p:cNvSpPr>
          <p:nvPr>
            <p:ph type="body" idx="1"/>
          </p:nvPr>
        </p:nvSpPr>
        <p:spPr/>
        <p:txBody>
          <a:bodyPr/>
          <a:lstStyle/>
          <a:p>
            <a:pPr eaLnBrk="1" hangingPunct="1">
              <a:defRPr/>
            </a:pPr>
            <a:r>
              <a:rPr lang="en-US" dirty="0" smtClean="0"/>
              <a:t>Thunder</a:t>
            </a:r>
          </a:p>
          <a:p>
            <a:pPr lvl="1" eaLnBrk="1" hangingPunct="1">
              <a:defRPr/>
            </a:pPr>
            <a:r>
              <a:rPr lang="en-US" dirty="0" smtClean="0"/>
              <a:t>The acoustic </a:t>
            </a:r>
            <a:r>
              <a:rPr lang="en-US" dirty="0" smtClean="0">
                <a:solidFill>
                  <a:srgbClr val="FF0000"/>
                </a:solidFill>
              </a:rPr>
              <a:t>shock wave </a:t>
            </a:r>
            <a:r>
              <a:rPr lang="en-US" dirty="0" smtClean="0"/>
              <a:t>resulting from the extreme heat generated by lightning.</a:t>
            </a:r>
          </a:p>
          <a:p>
            <a:pPr lvl="2" eaLnBrk="1" hangingPunct="1">
              <a:defRPr/>
            </a:pPr>
            <a:r>
              <a:rPr lang="en-US" dirty="0" smtClean="0"/>
              <a:t>Lightning heats the surrounding air to a temperature (30,000°C) 5X the surface of the Sun!</a:t>
            </a:r>
          </a:p>
          <a:p>
            <a:pPr lvl="2" eaLnBrk="1" hangingPunct="1">
              <a:defRPr/>
            </a:pPr>
            <a:r>
              <a:rPr lang="en-US" dirty="0" smtClean="0"/>
              <a:t>This causes the air to expand EXPLOSIVELY!</a:t>
            </a:r>
          </a:p>
          <a:p>
            <a:pPr lvl="3" eaLnBrk="1" hangingPunct="1">
              <a:defRPr/>
            </a:pPr>
            <a:r>
              <a:rPr lang="en-US" dirty="0" smtClean="0"/>
              <a:t>It expands so rapidly, it compresses the air in front of it, forming a ‘shock wave’</a:t>
            </a:r>
          </a:p>
          <a:p>
            <a:pPr lvl="4" eaLnBrk="1" hangingPunct="1">
              <a:defRPr/>
            </a:pPr>
            <a:r>
              <a:rPr lang="en-US" dirty="0" smtClean="0"/>
              <a:t>Similar to a ‘sonic boom’ : happens when source of sound moves faster than speed of sound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slide(fromBottom)">
                                      <p:cBhvr>
                                        <p:cTn id="7" dur="500"/>
                                        <p:tgtEl>
                                          <p:spTgt spid="393219">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animEffect transition="in" filter="slide(fromBottom)">
                                      <p:cBhvr>
                                        <p:cTn id="11" dur="500"/>
                                        <p:tgtEl>
                                          <p:spTgt spid="39321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93219">
                                            <p:txEl>
                                              <p:pRg st="2" end="2"/>
                                            </p:txEl>
                                          </p:spTgt>
                                        </p:tgtEl>
                                        <p:attrNameLst>
                                          <p:attrName>style.visibility</p:attrName>
                                        </p:attrNameLst>
                                      </p:cBhvr>
                                      <p:to>
                                        <p:strVal val="visible"/>
                                      </p:to>
                                    </p:set>
                                    <p:animEffect transition="in" filter="slide(fromBottom)">
                                      <p:cBhvr>
                                        <p:cTn id="16" dur="500"/>
                                        <p:tgtEl>
                                          <p:spTgt spid="3932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93219">
                                            <p:txEl>
                                              <p:pRg st="3" end="3"/>
                                            </p:txEl>
                                          </p:spTgt>
                                        </p:tgtEl>
                                        <p:attrNameLst>
                                          <p:attrName>style.visibility</p:attrName>
                                        </p:attrNameLst>
                                      </p:cBhvr>
                                      <p:to>
                                        <p:strVal val="visible"/>
                                      </p:to>
                                    </p:set>
                                    <p:animEffect transition="in" filter="slide(fromBottom)">
                                      <p:cBhvr>
                                        <p:cTn id="21" dur="500"/>
                                        <p:tgtEl>
                                          <p:spTgt spid="39321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93219">
                                            <p:txEl>
                                              <p:pRg st="4" end="4"/>
                                            </p:txEl>
                                          </p:spTgt>
                                        </p:tgtEl>
                                        <p:attrNameLst>
                                          <p:attrName>style.visibility</p:attrName>
                                        </p:attrNameLst>
                                      </p:cBhvr>
                                      <p:to>
                                        <p:strVal val="visible"/>
                                      </p:to>
                                    </p:set>
                                    <p:animEffect transition="in" filter="slide(fromBottom)">
                                      <p:cBhvr>
                                        <p:cTn id="26" dur="500"/>
                                        <p:tgtEl>
                                          <p:spTgt spid="393219">
                                            <p:txEl>
                                              <p:pRg st="4" end="4"/>
                                            </p:txEl>
                                          </p:spTgt>
                                        </p:tgtEl>
                                      </p:cBhvr>
                                    </p:animEffect>
                                  </p:childTnLst>
                                </p:cTn>
                              </p:par>
                            </p:childTnLst>
                          </p:cTn>
                        </p:par>
                        <p:par>
                          <p:cTn id="27" fill="hold" nodeType="afterGroup">
                            <p:stCondLst>
                              <p:cond delay="500"/>
                            </p:stCondLst>
                            <p:childTnLst>
                              <p:par>
                                <p:cTn id="28" presetID="12" presetClass="entr" presetSubtype="4" fill="hold" nodeType="afterEffect">
                                  <p:stCondLst>
                                    <p:cond delay="0"/>
                                  </p:stCondLst>
                                  <p:childTnLst>
                                    <p:set>
                                      <p:cBhvr>
                                        <p:cTn id="29" dur="1" fill="hold">
                                          <p:stCondLst>
                                            <p:cond delay="0"/>
                                          </p:stCondLst>
                                        </p:cTn>
                                        <p:tgtEl>
                                          <p:spTgt spid="393219">
                                            <p:txEl>
                                              <p:pRg st="5" end="5"/>
                                            </p:txEl>
                                          </p:spTgt>
                                        </p:tgtEl>
                                        <p:attrNameLst>
                                          <p:attrName>style.visibility</p:attrName>
                                        </p:attrNameLst>
                                      </p:cBhvr>
                                      <p:to>
                                        <p:strVal val="visible"/>
                                      </p:to>
                                    </p:set>
                                    <p:animEffect transition="in" filter="slide(fromBottom)">
                                      <p:cBhvr>
                                        <p:cTn id="30" dur="500"/>
                                        <p:tgtEl>
                                          <p:spTgt spid="393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en-US" smtClean="0"/>
              <a:t>Thunder &amp; Lightning</a:t>
            </a:r>
          </a:p>
        </p:txBody>
      </p:sp>
      <p:sp>
        <p:nvSpPr>
          <p:cNvPr id="395267" name="Rectangle 3"/>
          <p:cNvSpPr>
            <a:spLocks noGrp="1" noChangeArrowheads="1"/>
          </p:cNvSpPr>
          <p:nvPr>
            <p:ph type="body" idx="1"/>
          </p:nvPr>
        </p:nvSpPr>
        <p:spPr/>
        <p:txBody>
          <a:bodyPr/>
          <a:lstStyle/>
          <a:p>
            <a:pPr eaLnBrk="1" hangingPunct="1">
              <a:defRPr/>
            </a:pPr>
            <a:r>
              <a:rPr lang="en-US" sz="2800" smtClean="0"/>
              <a:t>Thunder</a:t>
            </a:r>
          </a:p>
          <a:p>
            <a:pPr lvl="1" eaLnBrk="1" hangingPunct="1">
              <a:defRPr/>
            </a:pPr>
            <a:r>
              <a:rPr lang="en-US" sz="2400" smtClean="0"/>
              <a:t>‘Shock Waves’ </a:t>
            </a:r>
          </a:p>
          <a:p>
            <a:pPr lvl="2" eaLnBrk="1" hangingPunct="1">
              <a:defRPr/>
            </a:pPr>
            <a:r>
              <a:rPr lang="en-US" sz="2000" smtClean="0"/>
              <a:t>When this occurs nearby, it will sound like a loud bang, crack or snap.</a:t>
            </a:r>
          </a:p>
          <a:p>
            <a:pPr lvl="2" eaLnBrk="1" hangingPunct="1">
              <a:buFont typeface="Wingdings" pitchFamily="2" charset="2"/>
              <a:buNone/>
              <a:defRPr/>
            </a:pPr>
            <a:r>
              <a:rPr lang="en-US" sz="100" smtClean="0"/>
              <a:t> </a:t>
            </a:r>
          </a:p>
          <a:p>
            <a:pPr lvl="2" eaLnBrk="1" hangingPunct="1">
              <a:defRPr/>
            </a:pPr>
            <a:r>
              <a:rPr lang="en-US" sz="2000" smtClean="0"/>
              <a:t>However, as distance increases, the ‘shock wave’ stretches and is joined by other shockwaves formed by different points along the same bolt</a:t>
            </a:r>
          </a:p>
          <a:p>
            <a:pPr lvl="3" eaLnBrk="1" hangingPunct="1">
              <a:defRPr/>
            </a:pPr>
            <a:r>
              <a:rPr lang="en-US" sz="1800" smtClean="0"/>
              <a:t>This combination of shockwaves creates the familiar rumbling sound.</a:t>
            </a:r>
          </a:p>
          <a:p>
            <a:pPr lvl="2" eaLnBrk="1" hangingPunct="1">
              <a:buFont typeface="Wingdings" pitchFamily="2" charset="2"/>
              <a:buNone/>
              <a:defRPr/>
            </a:pPr>
            <a:r>
              <a:rPr lang="en-US" sz="100" smtClean="0"/>
              <a:t> </a:t>
            </a:r>
            <a:endParaRPr lang="en-US" sz="2000" smtClean="0"/>
          </a:p>
          <a:p>
            <a:pPr lvl="1" eaLnBrk="1" hangingPunct="1">
              <a:defRPr/>
            </a:pPr>
            <a:r>
              <a:rPr lang="en-US" sz="2400" smtClean="0"/>
              <a:t>By counting the seconds between lightning &amp; thunder, and then dividing by 5, it is possible to determine the distance of the storm in miles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Effect transition="in" filter="slide(fromBottom)">
                                      <p:cBhvr>
                                        <p:cTn id="7" dur="500"/>
                                        <p:tgtEl>
                                          <p:spTgt spid="395267">
                                            <p:txEl>
                                              <p:pRg st="0" end="0"/>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animEffect transition="in" filter="slide(fromBottom)">
                                      <p:cBhvr>
                                        <p:cTn id="11" dur="500"/>
                                        <p:tgtEl>
                                          <p:spTgt spid="39526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95267">
                                            <p:txEl>
                                              <p:pRg st="2" end="2"/>
                                            </p:txEl>
                                          </p:spTgt>
                                        </p:tgtEl>
                                        <p:attrNameLst>
                                          <p:attrName>style.visibility</p:attrName>
                                        </p:attrNameLst>
                                      </p:cBhvr>
                                      <p:to>
                                        <p:strVal val="visible"/>
                                      </p:to>
                                    </p:set>
                                    <p:animEffect transition="in" filter="slide(fromBottom)">
                                      <p:cBhvr>
                                        <p:cTn id="16" dur="500"/>
                                        <p:tgtEl>
                                          <p:spTgt spid="395267">
                                            <p:txEl>
                                              <p:pRg st="2" end="2"/>
                                            </p:txEl>
                                          </p:spTgt>
                                        </p:tgtEl>
                                      </p:cBhvr>
                                    </p:animEffect>
                                  </p:childTnLst>
                                </p:cTn>
                              </p:par>
                            </p:childTnLst>
                          </p:cTn>
                        </p:par>
                        <p:par>
                          <p:cTn id="17" fill="hold" nodeType="afterGroup">
                            <p:stCondLst>
                              <p:cond delay="500"/>
                            </p:stCondLst>
                            <p:childTnLst>
                              <p:par>
                                <p:cTn id="18" presetID="1" presetClass="entr" presetSubtype="0" fill="hold" nodeType="afterEffect">
                                  <p:stCondLst>
                                    <p:cond delay="1000"/>
                                  </p:stCondLst>
                                  <p:childTnLst>
                                    <p:set>
                                      <p:cBhvr>
                                        <p:cTn id="19" dur="1" fill="hold">
                                          <p:stCondLst>
                                            <p:cond delay="0"/>
                                          </p:stCondLst>
                                        </p:cTn>
                                        <p:tgtEl>
                                          <p:spTgt spid="395267">
                                            <p:txEl>
                                              <p:pRg st="3" end="3"/>
                                            </p:txEl>
                                          </p:spTgt>
                                        </p:tgtEl>
                                        <p:attrNameLst>
                                          <p:attrName>style.visibility</p:attrName>
                                        </p:attrNameLst>
                                      </p:cBhvr>
                                      <p:to>
                                        <p:strVal val="visible"/>
                                      </p:to>
                                    </p:set>
                                  </p:childTnLst>
                                  <p:subTnLst>
                                    <p:audio>
                                      <p:cMediaNode vol="100000">
                                        <p:cTn display="0" masterRel="sameClick">
                                          <p:stCondLst>
                                            <p:cond evt="begin" delay="0">
                                              <p:tn val="18"/>
                                            </p:cond>
                                          </p:stCondLst>
                                          <p:endCondLst>
                                            <p:cond evt="onStopAudio" delay="0">
                                              <p:tgtEl>
                                                <p:sldTgt/>
                                              </p:tgtEl>
                                            </p:cond>
                                          </p:endCondLst>
                                        </p:cTn>
                                        <p:tgtEl>
                                          <p:sndTgt r:embed="rId3" name="Thunder_Clap2.WAV"/>
                                        </p:tgtEl>
                                      </p:cMediaNode>
                                    </p:audio>
                                  </p:subTnLst>
                                </p:cTn>
                              </p:par>
                            </p:childTnLst>
                          </p:cTn>
                        </p:par>
                        <p:par>
                          <p:cTn id="20" fill="hold" nodeType="afterGroup">
                            <p:stCondLst>
                              <p:cond delay="1500"/>
                            </p:stCondLst>
                            <p:childTnLst>
                              <p:par>
                                <p:cTn id="21" presetID="12" presetClass="entr" presetSubtype="4" fill="hold" nodeType="afterEffect">
                                  <p:stCondLst>
                                    <p:cond delay="8000"/>
                                  </p:stCondLst>
                                  <p:childTnLst>
                                    <p:set>
                                      <p:cBhvr>
                                        <p:cTn id="22" dur="1" fill="hold">
                                          <p:stCondLst>
                                            <p:cond delay="0"/>
                                          </p:stCondLst>
                                        </p:cTn>
                                        <p:tgtEl>
                                          <p:spTgt spid="395267">
                                            <p:txEl>
                                              <p:pRg st="4" end="4"/>
                                            </p:txEl>
                                          </p:spTgt>
                                        </p:tgtEl>
                                        <p:attrNameLst>
                                          <p:attrName>style.visibility</p:attrName>
                                        </p:attrNameLst>
                                      </p:cBhvr>
                                      <p:to>
                                        <p:strVal val="visible"/>
                                      </p:to>
                                    </p:set>
                                    <p:animEffect transition="in" filter="slide(fromBottom)">
                                      <p:cBhvr>
                                        <p:cTn id="23" dur="500"/>
                                        <p:tgtEl>
                                          <p:spTgt spid="395267">
                                            <p:txEl>
                                              <p:pRg st="4" end="4"/>
                                            </p:txEl>
                                          </p:spTgt>
                                        </p:tgtEl>
                                      </p:cBhvr>
                                    </p:animEffect>
                                  </p:childTnLst>
                                </p:cTn>
                              </p:par>
                            </p:childTnLst>
                          </p:cTn>
                        </p:par>
                        <p:par>
                          <p:cTn id="24" fill="hold" nodeType="afterGroup">
                            <p:stCondLst>
                              <p:cond delay="10000"/>
                            </p:stCondLst>
                            <p:childTnLst>
                              <p:par>
                                <p:cTn id="25" presetID="12" presetClass="entr" presetSubtype="4" fill="hold" nodeType="afterEffect">
                                  <p:stCondLst>
                                    <p:cond delay="0"/>
                                  </p:stCondLst>
                                  <p:childTnLst>
                                    <p:set>
                                      <p:cBhvr>
                                        <p:cTn id="26" dur="1" fill="hold">
                                          <p:stCondLst>
                                            <p:cond delay="0"/>
                                          </p:stCondLst>
                                        </p:cTn>
                                        <p:tgtEl>
                                          <p:spTgt spid="395267">
                                            <p:txEl>
                                              <p:pRg st="5" end="5"/>
                                            </p:txEl>
                                          </p:spTgt>
                                        </p:tgtEl>
                                        <p:attrNameLst>
                                          <p:attrName>style.visibility</p:attrName>
                                        </p:attrNameLst>
                                      </p:cBhvr>
                                      <p:to>
                                        <p:strVal val="visible"/>
                                      </p:to>
                                    </p:set>
                                    <p:animEffect transition="in" filter="slide(fromBottom)">
                                      <p:cBhvr>
                                        <p:cTn id="27" dur="500"/>
                                        <p:tgtEl>
                                          <p:spTgt spid="395267">
                                            <p:txEl>
                                              <p:pRg st="5" end="5"/>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395267">
                                            <p:txEl>
                                              <p:pRg st="6" end="6"/>
                                            </p:txEl>
                                          </p:spTgt>
                                        </p:tgtEl>
                                        <p:attrNameLst>
                                          <p:attrName>style.visibility</p:attrName>
                                        </p:attrNameLst>
                                      </p:cBhvr>
                                      <p:to>
                                        <p:strVal val="visible"/>
                                      </p:to>
                                    </p:set>
                                  </p:childTnLst>
                                  <p:subTnLst>
                                    <p:audio>
                                      <p:cMediaNode vol="100000">
                                        <p:cTn display="0" masterRel="sameClick">
                                          <p:stCondLst>
                                            <p:cond evt="begin" delay="0">
                                              <p:tn val="28"/>
                                            </p:cond>
                                          </p:stCondLst>
                                          <p:endCondLst>
                                            <p:cond evt="onStopAudio" delay="0">
                                              <p:tgtEl>
                                                <p:sldTgt/>
                                              </p:tgtEl>
                                            </p:cond>
                                          </p:endCondLst>
                                        </p:cTn>
                                        <p:tgtEl>
                                          <p:sndTgt r:embed="rId4" name="thunder_large_cra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nodeType="clickEffect">
                                  <p:stCondLst>
                                    <p:cond delay="0"/>
                                  </p:stCondLst>
                                  <p:childTnLst>
                                    <p:set>
                                      <p:cBhvr>
                                        <p:cTn id="33" dur="1" fill="hold">
                                          <p:stCondLst>
                                            <p:cond delay="0"/>
                                          </p:stCondLst>
                                        </p:cTn>
                                        <p:tgtEl>
                                          <p:spTgt spid="395267">
                                            <p:txEl>
                                              <p:pRg st="7" end="7"/>
                                            </p:txEl>
                                          </p:spTgt>
                                        </p:tgtEl>
                                        <p:attrNameLst>
                                          <p:attrName>style.visibility</p:attrName>
                                        </p:attrNameLst>
                                      </p:cBhvr>
                                      <p:to>
                                        <p:strVal val="visible"/>
                                      </p:to>
                                    </p:set>
                                    <p:animEffect transition="in" filter="slide(fromBottom)">
                                      <p:cBhvr>
                                        <p:cTn id="34" dur="500"/>
                                        <p:tgtEl>
                                          <p:spTgt spid="395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381000" y="228600"/>
            <a:ext cx="8229600" cy="1143000"/>
          </a:xfrm>
        </p:spPr>
        <p:txBody>
          <a:bodyPr/>
          <a:lstStyle/>
          <a:p>
            <a:pPr eaLnBrk="1" hangingPunct="1"/>
            <a:r>
              <a:rPr lang="en-US" sz="6000" b="1" dirty="0" smtClean="0"/>
              <a:t>SPOT</a:t>
            </a:r>
            <a:br>
              <a:rPr lang="en-US" sz="6000" b="1" dirty="0" smtClean="0"/>
            </a:br>
            <a:r>
              <a:rPr lang="en-US" sz="4000" dirty="0" smtClean="0"/>
              <a:t>Use </a:t>
            </a:r>
            <a:r>
              <a:rPr lang="en-US" sz="4000" dirty="0" err="1" smtClean="0"/>
              <a:t>MyFau</a:t>
            </a:r>
            <a:r>
              <a:rPr lang="en-US" sz="4000" dirty="0" smtClean="0"/>
              <a:t> (</a:t>
            </a:r>
            <a:r>
              <a:rPr lang="en-US" sz="4000" dirty="0" smtClean="0">
                <a:solidFill>
                  <a:srgbClr val="FF0000"/>
                </a:solidFill>
              </a:rPr>
              <a:t>Not</a:t>
            </a:r>
            <a:r>
              <a:rPr lang="en-US" sz="4000" dirty="0" smtClean="0"/>
              <a:t> Paper)</a:t>
            </a:r>
            <a:endParaRPr lang="en-US" sz="4000" dirty="0" smtClean="0"/>
          </a:p>
        </p:txBody>
      </p:sp>
      <p:pic>
        <p:nvPicPr>
          <p:cNvPr id="140290" name="Picture 2"/>
          <p:cNvPicPr>
            <a:picLocks noChangeAspect="1" noChangeArrowheads="1"/>
          </p:cNvPicPr>
          <p:nvPr/>
        </p:nvPicPr>
        <p:blipFill>
          <a:blip r:embed="rId3" cstate="print"/>
          <a:srcRect/>
          <a:stretch>
            <a:fillRect/>
          </a:stretch>
        </p:blipFill>
        <p:spPr bwMode="auto">
          <a:xfrm>
            <a:off x="1371600" y="1828800"/>
            <a:ext cx="6781800" cy="482837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en-US" sz="6000" b="1" dirty="0" smtClean="0"/>
              <a:t>SPOT</a:t>
            </a:r>
          </a:p>
        </p:txBody>
      </p:sp>
      <p:sp>
        <p:nvSpPr>
          <p:cNvPr id="77827" name="Rectangle 5"/>
          <p:cNvSpPr>
            <a:spLocks noGrp="1" noChangeArrowheads="1"/>
          </p:cNvSpPr>
          <p:nvPr>
            <p:ph type="body" idx="1"/>
          </p:nvPr>
        </p:nvSpPr>
        <p:spPr/>
        <p:txBody>
          <a:bodyPr/>
          <a:lstStyle/>
          <a:p>
            <a:pPr eaLnBrk="1" hangingPunct="1"/>
            <a:r>
              <a:rPr lang="en-US" sz="4800" dirty="0" smtClean="0"/>
              <a:t>Instructor: Aaron Evans</a:t>
            </a:r>
          </a:p>
          <a:p>
            <a:pPr eaLnBrk="1" hangingPunct="1"/>
            <a:r>
              <a:rPr lang="en-US" sz="4800" dirty="0" smtClean="0"/>
              <a:t>Course #: MET 2010</a:t>
            </a:r>
          </a:p>
          <a:p>
            <a:pPr eaLnBrk="1" hangingPunct="1"/>
            <a:r>
              <a:rPr lang="en-US" sz="4800" dirty="0" smtClean="0"/>
              <a:t>Call #: 55860</a:t>
            </a:r>
          </a:p>
          <a:p>
            <a:pPr eaLnBrk="1" hangingPunct="1"/>
            <a:r>
              <a:rPr lang="en-US" sz="4800" dirty="0" smtClean="0"/>
              <a:t>Semester: </a:t>
            </a:r>
            <a:r>
              <a:rPr lang="en-US" sz="4800" smtClean="0"/>
              <a:t>Summer  2012</a:t>
            </a:r>
            <a:endParaRPr lang="en-US" sz="4800"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olorto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44538"/>
            <a:ext cx="9144000" cy="536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457200"/>
            <a:ext cx="4114800" cy="1371600"/>
          </a:xfrm>
        </p:spPr>
        <p:txBody>
          <a:bodyPr/>
          <a:lstStyle/>
          <a:p>
            <a:pPr eaLnBrk="1" hangingPunct="1">
              <a:defRPr/>
            </a:pPr>
            <a:r>
              <a:rPr lang="en-US" smtClean="0"/>
              <a:t>Life Cycle</a:t>
            </a:r>
          </a:p>
        </p:txBody>
      </p:sp>
      <p:sp>
        <p:nvSpPr>
          <p:cNvPr id="264195" name="Rectangle 3"/>
          <p:cNvSpPr>
            <a:spLocks noGrp="1" noChangeArrowheads="1"/>
          </p:cNvSpPr>
          <p:nvPr>
            <p:ph type="body" idx="1"/>
          </p:nvPr>
        </p:nvSpPr>
        <p:spPr>
          <a:xfrm>
            <a:off x="457200" y="1981200"/>
            <a:ext cx="4114800" cy="4419600"/>
          </a:xfrm>
        </p:spPr>
        <p:txBody>
          <a:bodyPr/>
          <a:lstStyle/>
          <a:p>
            <a:pPr eaLnBrk="1" hangingPunct="1">
              <a:lnSpc>
                <a:spcPct val="90000"/>
              </a:lnSpc>
              <a:defRPr/>
            </a:pPr>
            <a:r>
              <a:rPr lang="en-US" sz="2800" dirty="0" smtClean="0">
                <a:solidFill>
                  <a:srgbClr val="FF0000"/>
                </a:solidFill>
              </a:rPr>
              <a:t>Mature</a:t>
            </a:r>
            <a:r>
              <a:rPr lang="en-US" sz="2800" dirty="0" smtClean="0"/>
              <a:t> Stage</a:t>
            </a:r>
          </a:p>
          <a:p>
            <a:pPr lvl="1" eaLnBrk="1" hangingPunct="1">
              <a:lnSpc>
                <a:spcPct val="90000"/>
              </a:lnSpc>
              <a:defRPr/>
            </a:pPr>
            <a:r>
              <a:rPr lang="en-US" sz="2400" dirty="0" smtClean="0"/>
              <a:t>Precipitation begins. </a:t>
            </a:r>
          </a:p>
          <a:p>
            <a:pPr lvl="2" eaLnBrk="1" hangingPunct="1">
              <a:lnSpc>
                <a:spcPct val="90000"/>
              </a:lnSpc>
              <a:defRPr/>
            </a:pPr>
            <a:r>
              <a:rPr lang="en-US" sz="2000" dirty="0" smtClean="0"/>
              <a:t>With falling drops downdrafts begin. </a:t>
            </a:r>
          </a:p>
          <a:p>
            <a:pPr lvl="1" eaLnBrk="1" hangingPunct="1">
              <a:lnSpc>
                <a:spcPct val="90000"/>
              </a:lnSpc>
              <a:defRPr/>
            </a:pPr>
            <a:r>
              <a:rPr lang="en-US" sz="2400" dirty="0" smtClean="0"/>
              <a:t>Cooling occurs by evaporation of precipitation</a:t>
            </a:r>
          </a:p>
          <a:p>
            <a:pPr lvl="2" eaLnBrk="1" hangingPunct="1">
              <a:lnSpc>
                <a:spcPct val="90000"/>
              </a:lnSpc>
              <a:defRPr/>
            </a:pPr>
            <a:r>
              <a:rPr lang="en-US" sz="2000" dirty="0" smtClean="0"/>
              <a:t>Strengthens downdrafts.</a:t>
            </a:r>
          </a:p>
          <a:p>
            <a:pPr lvl="1" eaLnBrk="1" hangingPunct="1">
              <a:lnSpc>
                <a:spcPct val="90000"/>
              </a:lnSpc>
              <a:defRPr/>
            </a:pPr>
            <a:r>
              <a:rPr lang="en-US" sz="2400" dirty="0" smtClean="0"/>
              <a:t>Most intense period of Thunderstorm (Lightning/Thunder/</a:t>
            </a:r>
            <a:br>
              <a:rPr lang="en-US" sz="2400" dirty="0" smtClean="0"/>
            </a:br>
            <a:r>
              <a:rPr lang="en-US" sz="2400" dirty="0" smtClean="0"/>
              <a:t>Precipitation)</a:t>
            </a:r>
          </a:p>
        </p:txBody>
      </p:sp>
      <p:pic>
        <p:nvPicPr>
          <p:cNvPr id="264198" name="Picture 6" descr="Mature stage of a thunderstor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9788" y="0"/>
            <a:ext cx="44942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slide(fromBottom)">
                                      <p:cBhvr>
                                        <p:cTn id="7" dur="500"/>
                                        <p:tgtEl>
                                          <p:spTgt spid="264195">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64198"/>
                                        </p:tgtEl>
                                        <p:attrNameLst>
                                          <p:attrName>style.visibility</p:attrName>
                                        </p:attrNameLst>
                                      </p:cBhvr>
                                      <p:to>
                                        <p:strVal val="visible"/>
                                      </p:to>
                                    </p:set>
                                    <p:animEffect transition="in" filter="box(in)">
                                      <p:cBhvr>
                                        <p:cTn id="11" dur="500"/>
                                        <p:tgtEl>
                                          <p:spTgt spid="264198"/>
                                        </p:tgtEl>
                                      </p:cBhvr>
                                    </p:animEffect>
                                  </p:childTnLst>
                                </p:cTn>
                              </p:par>
                            </p:childTnLst>
                          </p:cTn>
                        </p:par>
                        <p:par>
                          <p:cTn id="12" fill="hold" nodeType="afterGroup">
                            <p:stCondLst>
                              <p:cond delay="1000"/>
                            </p:stCondLst>
                            <p:childTnLst>
                              <p:par>
                                <p:cTn id="13" presetID="12" presetClass="entr" presetSubtype="4" fill="hold" nodeType="afterEffect">
                                  <p:stCondLst>
                                    <p:cond delay="0"/>
                                  </p:stCondLst>
                                  <p:childTnLst>
                                    <p:set>
                                      <p:cBhvr>
                                        <p:cTn id="14" dur="1" fill="hold">
                                          <p:stCondLst>
                                            <p:cond delay="0"/>
                                          </p:stCondLst>
                                        </p:cTn>
                                        <p:tgtEl>
                                          <p:spTgt spid="264195">
                                            <p:txEl>
                                              <p:pRg st="1" end="1"/>
                                            </p:txEl>
                                          </p:spTgt>
                                        </p:tgtEl>
                                        <p:attrNameLst>
                                          <p:attrName>style.visibility</p:attrName>
                                        </p:attrNameLst>
                                      </p:cBhvr>
                                      <p:to>
                                        <p:strVal val="visible"/>
                                      </p:to>
                                    </p:set>
                                    <p:animEffect transition="in" filter="slide(fromBottom)">
                                      <p:cBhvr>
                                        <p:cTn id="15" dur="500"/>
                                        <p:tgtEl>
                                          <p:spTgt spid="264195">
                                            <p:txEl>
                                              <p:pRg st="1" end="1"/>
                                            </p:txEl>
                                          </p:spTgt>
                                        </p:tgtEl>
                                      </p:cBhvr>
                                    </p:animEffect>
                                  </p:childTnLst>
                                </p:cTn>
                              </p:par>
                            </p:childTnLst>
                          </p:cTn>
                        </p:par>
                        <p:par>
                          <p:cTn id="16" fill="hold" nodeType="afterGroup">
                            <p:stCondLst>
                              <p:cond delay="1500"/>
                            </p:stCondLst>
                            <p:childTnLst>
                              <p:par>
                                <p:cTn id="17" presetID="12" presetClass="entr" presetSubtype="4" fill="hold" nodeType="after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animEffect transition="in" filter="slide(fromBottom)">
                                      <p:cBhvr>
                                        <p:cTn id="19" dur="500"/>
                                        <p:tgtEl>
                                          <p:spTgt spid="2641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264195">
                                            <p:txEl>
                                              <p:pRg st="3" end="3"/>
                                            </p:txEl>
                                          </p:spTgt>
                                        </p:tgtEl>
                                        <p:attrNameLst>
                                          <p:attrName>style.visibility</p:attrName>
                                        </p:attrNameLst>
                                      </p:cBhvr>
                                      <p:to>
                                        <p:strVal val="visible"/>
                                      </p:to>
                                    </p:set>
                                    <p:animEffect transition="in" filter="slide(fromBottom)">
                                      <p:cBhvr>
                                        <p:cTn id="24" dur="500"/>
                                        <p:tgtEl>
                                          <p:spTgt spid="264195">
                                            <p:txEl>
                                              <p:pRg st="3" end="3"/>
                                            </p:txEl>
                                          </p:spTgt>
                                        </p:tgtEl>
                                      </p:cBhvr>
                                    </p:animEffect>
                                  </p:childTnLst>
                                </p:cTn>
                              </p:par>
                            </p:childTnLst>
                          </p:cTn>
                        </p:par>
                        <p:par>
                          <p:cTn id="25" fill="hold" nodeType="afterGroup">
                            <p:stCondLst>
                              <p:cond delay="500"/>
                            </p:stCondLst>
                            <p:childTnLst>
                              <p:par>
                                <p:cTn id="26" presetID="12" presetClass="entr" presetSubtype="4" fill="hold" nodeType="afterEffect">
                                  <p:stCondLst>
                                    <p:cond delay="0"/>
                                  </p:stCondLst>
                                  <p:childTnLst>
                                    <p:set>
                                      <p:cBhvr>
                                        <p:cTn id="27" dur="1" fill="hold">
                                          <p:stCondLst>
                                            <p:cond delay="0"/>
                                          </p:stCondLst>
                                        </p:cTn>
                                        <p:tgtEl>
                                          <p:spTgt spid="264195">
                                            <p:txEl>
                                              <p:pRg st="4" end="4"/>
                                            </p:txEl>
                                          </p:spTgt>
                                        </p:tgtEl>
                                        <p:attrNameLst>
                                          <p:attrName>style.visibility</p:attrName>
                                        </p:attrNameLst>
                                      </p:cBhvr>
                                      <p:to>
                                        <p:strVal val="visible"/>
                                      </p:to>
                                    </p:set>
                                    <p:animEffect transition="in" filter="slide(fromBottom)">
                                      <p:cBhvr>
                                        <p:cTn id="28" dur="500"/>
                                        <p:tgtEl>
                                          <p:spTgt spid="26419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264195">
                                            <p:txEl>
                                              <p:pRg st="5" end="5"/>
                                            </p:txEl>
                                          </p:spTgt>
                                        </p:tgtEl>
                                        <p:attrNameLst>
                                          <p:attrName>style.visibility</p:attrName>
                                        </p:attrNameLst>
                                      </p:cBhvr>
                                      <p:to>
                                        <p:strVal val="visible"/>
                                      </p:to>
                                    </p:set>
                                    <p:animEffect transition="in" filter="slide(fromBottom)">
                                      <p:cBhvr>
                                        <p:cTn id="33" dur="500"/>
                                        <p:tgtEl>
                                          <p:spTgt spid="264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2402</Words>
  <Application>Microsoft Office PowerPoint</Application>
  <PresentationFormat>On-screen Show (4:3)</PresentationFormat>
  <Paragraphs>350</Paragraphs>
  <Slides>75</Slides>
  <Notes>72</Notes>
  <HiddenSlides>0</HiddenSlides>
  <MMClips>0</MMClips>
  <ScaleCrop>false</ScaleCrop>
  <HeadingPairs>
    <vt:vector size="4" baseType="variant">
      <vt:variant>
        <vt:lpstr>Theme</vt:lpstr>
      </vt:variant>
      <vt:variant>
        <vt:i4>3</vt:i4>
      </vt:variant>
      <vt:variant>
        <vt:lpstr>Slide Titles</vt:lpstr>
      </vt:variant>
      <vt:variant>
        <vt:i4>75</vt:i4>
      </vt:variant>
    </vt:vector>
  </HeadingPairs>
  <TitlesOfParts>
    <vt:vector size="78" baseType="lpstr">
      <vt:lpstr>Pixel</vt:lpstr>
      <vt:lpstr>1_Default Design</vt:lpstr>
      <vt:lpstr>Blank Presentation</vt:lpstr>
      <vt:lpstr>Violent Weather</vt:lpstr>
      <vt:lpstr>Thunderstorms</vt:lpstr>
      <vt:lpstr>Pre-Requisites</vt:lpstr>
      <vt:lpstr>Slide 4</vt:lpstr>
      <vt:lpstr>Slide 5</vt:lpstr>
      <vt:lpstr>Thunderstorm Classification</vt:lpstr>
      <vt:lpstr>Life Cycle</vt:lpstr>
      <vt:lpstr>Slide 8</vt:lpstr>
      <vt:lpstr>Life Cycle</vt:lpstr>
      <vt:lpstr>Slide 10</vt:lpstr>
      <vt:lpstr>Life Cycle</vt:lpstr>
      <vt:lpstr>Slide 12</vt:lpstr>
      <vt:lpstr>Thunderstorm Classification</vt:lpstr>
      <vt:lpstr>Thunderstorm Classification</vt:lpstr>
      <vt:lpstr>Thunderstorm Classification</vt:lpstr>
      <vt:lpstr>Slide 16</vt:lpstr>
      <vt:lpstr>Thunderstorm Classification</vt:lpstr>
      <vt:lpstr>Slide 18</vt:lpstr>
      <vt:lpstr>Slide 19</vt:lpstr>
      <vt:lpstr>Thunderstorm Classification</vt:lpstr>
      <vt:lpstr>Slide 21</vt:lpstr>
      <vt:lpstr>Slide 22</vt:lpstr>
      <vt:lpstr>Slide 23</vt:lpstr>
      <vt:lpstr>Slide 24</vt:lpstr>
      <vt:lpstr>Thunderstorm Classification</vt:lpstr>
      <vt:lpstr>Slide 26</vt:lpstr>
      <vt:lpstr>Slide 27</vt:lpstr>
      <vt:lpstr>Slide 28</vt:lpstr>
      <vt:lpstr>Slide 29</vt:lpstr>
      <vt:lpstr>Slide 30</vt:lpstr>
      <vt:lpstr>Thunderstorm Hazards</vt:lpstr>
      <vt:lpstr>Slide 32</vt:lpstr>
      <vt:lpstr>Slide 33</vt:lpstr>
      <vt:lpstr>Tornadoes</vt:lpstr>
      <vt:lpstr>Tornadoes</vt:lpstr>
      <vt:lpstr>Tornadoes</vt:lpstr>
      <vt:lpstr>Slide 37</vt:lpstr>
      <vt:lpstr>Slide 38</vt:lpstr>
      <vt:lpstr>Slide 39</vt:lpstr>
      <vt:lpstr>Slide 40</vt:lpstr>
      <vt:lpstr>Tornadoes</vt:lpstr>
      <vt:lpstr>Slide 42</vt:lpstr>
      <vt:lpstr>Slide 43</vt:lpstr>
      <vt:lpstr>Slide 44</vt:lpstr>
      <vt:lpstr>Slide 45</vt:lpstr>
      <vt:lpstr>Slide 46</vt:lpstr>
      <vt:lpstr>Slide 47</vt:lpstr>
      <vt:lpstr>Tornadoes</vt:lpstr>
      <vt:lpstr>Tornadoes</vt:lpstr>
      <vt:lpstr>Tornado Wind Patterns</vt:lpstr>
      <vt:lpstr>Slide 51</vt:lpstr>
      <vt:lpstr>Slide 52</vt:lpstr>
      <vt:lpstr>Slide 53</vt:lpstr>
      <vt:lpstr>Slide 54</vt:lpstr>
      <vt:lpstr>Thunder &amp; Lightning</vt:lpstr>
      <vt:lpstr>Electrical Circuits</vt:lpstr>
      <vt:lpstr>Chemical Battery</vt:lpstr>
      <vt:lpstr>Thunder &amp; Lightning</vt:lpstr>
      <vt:lpstr>Thunder &amp; Lightning</vt:lpstr>
      <vt:lpstr>Thunder &amp; Lightning</vt:lpstr>
      <vt:lpstr>Slide 61</vt:lpstr>
      <vt:lpstr>Thunder &amp; Lightning</vt:lpstr>
      <vt:lpstr>Thunder &amp; Lightning</vt:lpstr>
      <vt:lpstr>Thunder &amp; Lightning</vt:lpstr>
      <vt:lpstr>Thunder &amp; Lightning</vt:lpstr>
      <vt:lpstr>Thunder &amp; Lightning</vt:lpstr>
      <vt:lpstr>Thunder &amp; Lightning</vt:lpstr>
      <vt:lpstr>Slide 68</vt:lpstr>
      <vt:lpstr>Slide 69</vt:lpstr>
      <vt:lpstr>Slide 70</vt:lpstr>
      <vt:lpstr>Slide 71</vt:lpstr>
      <vt:lpstr>Thunder &amp; Lightning</vt:lpstr>
      <vt:lpstr>Thunder &amp; Lightning</vt:lpstr>
      <vt:lpstr>SPOT Use MyFau (Not Paper)</vt:lpstr>
      <vt:lpstr>SPOT</vt:lpstr>
    </vt:vector>
  </TitlesOfParts>
  <Company>FAU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&amp; Thunder</dc:title>
  <dc:creator>geoggeol</dc:creator>
  <cp:lastModifiedBy>geo-admin</cp:lastModifiedBy>
  <cp:revision>201</cp:revision>
  <dcterms:created xsi:type="dcterms:W3CDTF">2001-11-08T17:08:07Z</dcterms:created>
  <dcterms:modified xsi:type="dcterms:W3CDTF">2014-06-11T23:08:20Z</dcterms:modified>
</cp:coreProperties>
</file>